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99" r:id="rId2"/>
    <p:sldId id="300" r:id="rId3"/>
    <p:sldId id="282" r:id="rId4"/>
    <p:sldId id="325" r:id="rId5"/>
    <p:sldId id="327" r:id="rId6"/>
    <p:sldId id="328" r:id="rId7"/>
    <p:sldId id="331" r:id="rId8"/>
    <p:sldId id="332" r:id="rId9"/>
    <p:sldId id="340" r:id="rId10"/>
    <p:sldId id="334" r:id="rId11"/>
    <p:sldId id="339" r:id="rId12"/>
    <p:sldId id="338" r:id="rId13"/>
    <p:sldId id="333" r:id="rId14"/>
    <p:sldId id="335" r:id="rId15"/>
    <p:sldId id="311" r:id="rId16"/>
    <p:sldId id="308" r:id="rId17"/>
    <p:sldId id="355" r:id="rId18"/>
    <p:sldId id="357" r:id="rId19"/>
    <p:sldId id="358" r:id="rId20"/>
    <p:sldId id="344" r:id="rId21"/>
    <p:sldId id="345" r:id="rId22"/>
    <p:sldId id="318" r:id="rId23"/>
    <p:sldId id="319" r:id="rId24"/>
    <p:sldId id="350" r:id="rId25"/>
    <p:sldId id="359" r:id="rId26"/>
    <p:sldId id="360" r:id="rId27"/>
    <p:sldId id="367" r:id="rId28"/>
    <p:sldId id="368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69" r:id="rId46"/>
    <p:sldId id="386" r:id="rId47"/>
    <p:sldId id="387" r:id="rId48"/>
    <p:sldId id="388" r:id="rId49"/>
    <p:sldId id="389" r:id="rId50"/>
    <p:sldId id="321" r:id="rId51"/>
    <p:sldId id="324" r:id="rId52"/>
    <p:sldId id="346" r:id="rId53"/>
    <p:sldId id="323" r:id="rId54"/>
    <p:sldId id="349" r:id="rId55"/>
    <p:sldId id="330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102"/>
      </p:cViewPr>
      <p:guideLst>
        <p:guide orient="horz" pos="218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presProps" Target="presProps.xml"  /><Relationship Id="rId58" Type="http://schemas.openxmlformats.org/officeDocument/2006/relationships/viewProps" Target="viewProps.xml"  /><Relationship Id="rId59" Type="http://schemas.openxmlformats.org/officeDocument/2006/relationships/theme" Target="theme/theme1.xml"  /><Relationship Id="rId6" Type="http://schemas.openxmlformats.org/officeDocument/2006/relationships/slide" Target="slides/slide5.xml"  /><Relationship Id="rId60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3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3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3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3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3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3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4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4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4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Relationship Id="rId3" Type="http://schemas.openxmlformats.org/officeDocument/2006/relationships/image" Target="../media/image4.jpeg"  /><Relationship Id="rId4" Type="http://schemas.openxmlformats.org/officeDocument/2006/relationships/image" Target="../media/image5.jpeg"  /><Relationship Id="rId5" Type="http://schemas.openxmlformats.org/officeDocument/2006/relationships/image" Target="../media/image6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4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4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4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46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4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4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5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5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.png"  /><Relationship Id="rId11" Type="http://schemas.openxmlformats.org/officeDocument/2006/relationships/image" Target="../media/image16.png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Relationship Id="rId3" Type="http://schemas.openxmlformats.org/officeDocument/2006/relationships/image" Target="../media/image1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45002" y="2974310"/>
            <a:ext cx="730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PROJECT </a:t>
            </a:r>
            <a:r>
              <a:rPr lang="ko-KR" altLang="en-US" sz="5400" b="1" dirty="0">
                <a:solidFill>
                  <a:schemeClr val="bg1"/>
                </a:solidFill>
              </a:rPr>
              <a:t>완료 보고서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3832874" y="3801943"/>
            <a:ext cx="4551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</a:rPr>
              <a:t>이조영</a:t>
            </a:r>
            <a:r>
              <a:rPr lang="ko-KR" altLang="en-US" sz="1600" dirty="0">
                <a:solidFill>
                  <a:schemeClr val="bg1"/>
                </a:solidFill>
              </a:rPr>
              <a:t> 정상은 김상원 최원철 하승수 한성희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 </a:t>
            </a:r>
            <a:r>
              <a:rPr lang="ko-KR" altLang="en-US" sz="1400" spc="-150" dirty="0">
                <a:solidFill>
                  <a:schemeClr val="accent4"/>
                </a:solidFill>
              </a:rPr>
              <a:t>주제설정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0A34CC6-31A9-4A26-A1AE-CC422023EDAF}"/>
              </a:ext>
            </a:extLst>
          </p:cNvPr>
          <p:cNvSpPr txBox="1"/>
          <p:nvPr/>
        </p:nvSpPr>
        <p:spPr>
          <a:xfrm>
            <a:off x="2289252" y="1180991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나눔바른고딕 옛한글"/>
              </a:rPr>
              <a:t>M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anagement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CFF9CAB-8E03-42BD-9F69-359CCDFB57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0" y="2290694"/>
            <a:ext cx="6275844" cy="3530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3BC23CE-670B-4965-AFE1-34D5A48E1FAD}"/>
              </a:ext>
            </a:extLst>
          </p:cNvPr>
          <p:cNvSpPr txBox="1"/>
          <p:nvPr/>
        </p:nvSpPr>
        <p:spPr>
          <a:xfrm>
            <a:off x="6826996" y="3733800"/>
            <a:ext cx="461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인원관리 화면이다</a:t>
            </a:r>
            <a:endParaRPr lang="en-US" altLang="ko-KR" dirty="0"/>
          </a:p>
          <a:p>
            <a:r>
              <a:rPr lang="ko-KR" altLang="en-US" dirty="0"/>
              <a:t>기본적인 게시판 </a:t>
            </a:r>
            <a:r>
              <a:rPr lang="en-US" altLang="ko-KR" dirty="0"/>
              <a:t>CRUD </a:t>
            </a:r>
            <a:r>
              <a:rPr lang="ko-KR" altLang="en-US" dirty="0"/>
              <a:t>기능과 사진 업로드</a:t>
            </a:r>
            <a:endParaRPr lang="en-US" altLang="ko-KR" dirty="0"/>
          </a:p>
          <a:p>
            <a:r>
              <a:rPr lang="ko-KR" altLang="en-US" dirty="0"/>
              <a:t>기능을 설계하였다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A527E7C-620D-49CA-9E48-D7325FAE5C7C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30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 </a:t>
            </a:r>
            <a:r>
              <a:rPr lang="ko-KR" altLang="en-US" sz="1400" spc="-150" dirty="0">
                <a:solidFill>
                  <a:schemeClr val="accent4"/>
                </a:solidFill>
              </a:rPr>
              <a:t>주제설정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0A34CC6-31A9-4A26-A1AE-CC422023EDAF}"/>
              </a:ext>
            </a:extLst>
          </p:cNvPr>
          <p:cNvSpPr txBox="1"/>
          <p:nvPr/>
        </p:nvSpPr>
        <p:spPr>
          <a:xfrm>
            <a:off x="2289252" y="1180991"/>
            <a:ext cx="97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333333"/>
                </a:solidFill>
                <a:latin typeface="나눔바른고딕 옛한글"/>
              </a:rPr>
              <a:t>A</a:t>
            </a:r>
            <a:r>
              <a:rPr lang="en-US" altLang="ko-KR" sz="1400" b="0" i="0" dirty="0" err="1">
                <a:solidFill>
                  <a:srgbClr val="333333"/>
                </a:solidFill>
                <a:effectLst/>
                <a:latin typeface="나눔바른고딕 옛한글"/>
              </a:rPr>
              <a:t>pprovalt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3BC23CE-670B-4965-AFE1-34D5A48E1FAD}"/>
              </a:ext>
            </a:extLst>
          </p:cNvPr>
          <p:cNvSpPr txBox="1"/>
          <p:nvPr/>
        </p:nvSpPr>
        <p:spPr>
          <a:xfrm>
            <a:off x="6950821" y="2933700"/>
            <a:ext cx="4612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결재화면이다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기본적인 게시판 </a:t>
            </a:r>
            <a:r>
              <a:rPr lang="en-US" altLang="ko-KR" dirty="0"/>
              <a:t>CRUD </a:t>
            </a:r>
            <a:r>
              <a:rPr lang="ko-KR" altLang="en-US" dirty="0"/>
              <a:t>기능과 정해진 양식 틀에 데이터를 입력하여 출력을 가능하게 만들었고</a:t>
            </a:r>
            <a:r>
              <a:rPr lang="en-US" altLang="ko-KR" dirty="0"/>
              <a:t>, </a:t>
            </a:r>
            <a:r>
              <a:rPr lang="ko-KR" altLang="en-US" dirty="0"/>
              <a:t>임시저장을 통해서만 수정</a:t>
            </a:r>
            <a:r>
              <a:rPr lang="en-US" altLang="ko-KR" dirty="0"/>
              <a:t>, </a:t>
            </a:r>
            <a:r>
              <a:rPr lang="ko-KR" altLang="en-US" dirty="0"/>
              <a:t>삭제가 가능하다</a:t>
            </a:r>
            <a:r>
              <a:rPr lang="en-US" altLang="ko-KR" dirty="0"/>
              <a:t>. </a:t>
            </a:r>
            <a:r>
              <a:rPr lang="ko-KR" altLang="en-US" dirty="0"/>
              <a:t>결재를 올림과 동시에 수정</a:t>
            </a:r>
            <a:r>
              <a:rPr lang="en-US" altLang="ko-KR" dirty="0"/>
              <a:t> </a:t>
            </a:r>
            <a:r>
              <a:rPr lang="ko-KR" altLang="en-US" dirty="0"/>
              <a:t>및 삭제가 불가능 하며</a:t>
            </a:r>
            <a:r>
              <a:rPr lang="en-US" altLang="ko-KR" dirty="0"/>
              <a:t>, </a:t>
            </a:r>
            <a:r>
              <a:rPr lang="ko-KR" altLang="en-US" dirty="0"/>
              <a:t>관리자 아이디로 결재 페이지로 들어갈 시에</a:t>
            </a:r>
            <a:r>
              <a:rPr lang="en-US" altLang="ko-KR" dirty="0"/>
              <a:t>, </a:t>
            </a:r>
            <a:r>
              <a:rPr lang="ko-KR" altLang="en-US" dirty="0"/>
              <a:t>관리자 페이지가 따로 출력되며</a:t>
            </a:r>
            <a:r>
              <a:rPr lang="en-US" altLang="ko-KR" dirty="0"/>
              <a:t>, </a:t>
            </a:r>
            <a:r>
              <a:rPr lang="ko-KR" altLang="en-US" dirty="0"/>
              <a:t>관리자 페이지는 </a:t>
            </a:r>
            <a:r>
              <a:rPr lang="en-US" altLang="ko-KR" dirty="0"/>
              <a:t>Read</a:t>
            </a:r>
            <a:r>
              <a:rPr lang="ko-KR" altLang="en-US" dirty="0"/>
              <a:t>와 </a:t>
            </a:r>
            <a:r>
              <a:rPr lang="en-US" altLang="ko-KR" dirty="0"/>
              <a:t>Update</a:t>
            </a:r>
            <a:r>
              <a:rPr lang="ko-KR" altLang="en-US" dirty="0"/>
              <a:t>만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55D9885-8E95-489C-943B-14118A884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0" y="2339926"/>
            <a:ext cx="6275844" cy="35301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F3DD13AC-758D-4DA6-B5A9-7DB746008A49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0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 </a:t>
            </a:r>
            <a:r>
              <a:rPr lang="ko-KR" altLang="en-US" sz="1400" spc="-150" dirty="0">
                <a:solidFill>
                  <a:schemeClr val="accent4"/>
                </a:solidFill>
              </a:rPr>
              <a:t>주제설정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D613767-B94B-4C8A-AEA5-37831E0DB532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0A34CC6-31A9-4A26-A1AE-CC422023EDAF}"/>
              </a:ext>
            </a:extLst>
          </p:cNvPr>
          <p:cNvSpPr txBox="1"/>
          <p:nvPr/>
        </p:nvSpPr>
        <p:spPr>
          <a:xfrm>
            <a:off x="2289252" y="1180991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Board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3BC23CE-670B-4965-AFE1-34D5A48E1FAD}"/>
              </a:ext>
            </a:extLst>
          </p:cNvPr>
          <p:cNvSpPr txBox="1"/>
          <p:nvPr/>
        </p:nvSpPr>
        <p:spPr>
          <a:xfrm>
            <a:off x="6826996" y="3206592"/>
            <a:ext cx="4612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일반적인 게시판이다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자유게시판과 사건 사고 게시판</a:t>
            </a:r>
            <a:r>
              <a:rPr lang="en-US" altLang="ko-KR" dirty="0"/>
              <a:t>(</a:t>
            </a:r>
            <a:r>
              <a:rPr lang="ko-KR" altLang="en-US" dirty="0"/>
              <a:t>익명</a:t>
            </a:r>
            <a:r>
              <a:rPr lang="en-US" altLang="ko-KR" dirty="0"/>
              <a:t>)</a:t>
            </a:r>
            <a:r>
              <a:rPr lang="ko-KR" altLang="en-US" dirty="0"/>
              <a:t>을 구현 하였으며</a:t>
            </a:r>
            <a:r>
              <a:rPr lang="en-US" altLang="ko-KR" dirty="0"/>
              <a:t>, </a:t>
            </a:r>
            <a:r>
              <a:rPr lang="ko-KR" altLang="en-US" dirty="0"/>
              <a:t>기본적인 </a:t>
            </a:r>
            <a:r>
              <a:rPr lang="en-US" altLang="ko-KR" dirty="0"/>
              <a:t>CRUD</a:t>
            </a:r>
            <a:r>
              <a:rPr lang="ko-KR" altLang="en-US" dirty="0"/>
              <a:t>가 가능하며</a:t>
            </a:r>
            <a:r>
              <a:rPr lang="en-US" altLang="ko-KR" dirty="0"/>
              <a:t>, </a:t>
            </a:r>
            <a:r>
              <a:rPr lang="ko-KR" altLang="en-US" dirty="0"/>
              <a:t>본인이 작성한 글에 한해서 삭제와 수정이 가능하다</a:t>
            </a:r>
            <a:r>
              <a:rPr lang="en-US" altLang="ko-KR" dirty="0"/>
              <a:t>. </a:t>
            </a:r>
            <a:r>
              <a:rPr lang="ko-KR" altLang="en-US" dirty="0"/>
              <a:t>또한 관리자는 모든 </a:t>
            </a:r>
            <a:r>
              <a:rPr lang="en-US" altLang="ko-KR" dirty="0"/>
              <a:t>User</a:t>
            </a:r>
            <a:r>
              <a:rPr lang="ko-KR" altLang="en-US" dirty="0"/>
              <a:t>의 수정 및 삭제 권한을 갖는다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88FB778-548F-4EC9-9C19-C3CD134AB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0" y="2318674"/>
            <a:ext cx="6275844" cy="353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8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 </a:t>
            </a:r>
            <a:r>
              <a:rPr lang="ko-KR" altLang="en-US" sz="1400" spc="-150" dirty="0">
                <a:solidFill>
                  <a:schemeClr val="accent4"/>
                </a:solidFill>
              </a:rPr>
              <a:t>주제설정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테이블 정의서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D613767-B94B-4C8A-AEA5-37831E0DB532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D2C40B4-FEDF-4DE8-B174-43B00F900EFB}"/>
              </a:ext>
            </a:extLst>
          </p:cNvPr>
          <p:cNvSpPr txBox="1"/>
          <p:nvPr/>
        </p:nvSpPr>
        <p:spPr>
          <a:xfrm>
            <a:off x="2289252" y="1180991"/>
            <a:ext cx="612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Table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D5AD06F-9C2D-401E-9B22-3BA4CF43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91" y="1851463"/>
            <a:ext cx="8405409" cy="46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795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spc="-150">
                <a:solidFill>
                  <a:schemeClr val="accent4"/>
                </a:solidFill>
              </a:rPr>
              <a:t>Project </a:t>
            </a:r>
            <a:r>
              <a:rPr lang="ko-KR" altLang="en-US" sz="1400" spc="-150">
                <a:solidFill>
                  <a:schemeClr val="accent4"/>
                </a:solidFill>
              </a:rPr>
              <a:t>주제설정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1.3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결함 관리대장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81117" y="1889563"/>
          <a:ext cx="9910724" cy="4851465"/>
        </p:xfrm>
        <a:graphic>
          <a:graphicData uri="http://schemas.openxmlformats.org/drawingml/2006/table">
            <a:tbl>
              <a:tblGrid>
                <a:gridCol w="658160"/>
                <a:gridCol w="536143"/>
                <a:gridCol w="687897"/>
                <a:gridCol w="539501"/>
                <a:gridCol w="953475"/>
                <a:gridCol w="671384"/>
                <a:gridCol w="461395"/>
                <a:gridCol w="553673"/>
                <a:gridCol w="629174"/>
                <a:gridCol w="520118"/>
                <a:gridCol w="1071028"/>
                <a:gridCol w="862965"/>
                <a:gridCol w="449491"/>
                <a:gridCol w="658160"/>
                <a:gridCol w="658160"/>
              </a:tblGrid>
              <a:tr h="717762"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대상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산출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물명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산출물식별</a:t>
                      </a: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결함</a:t>
                      </a: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결함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내용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결함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유형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심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각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우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선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순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결함 발생일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결함조치대상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조치내용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조치자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확인자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처리완료일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상태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93103"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기능구현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예외처리로 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값에 대한 처리중 오류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낮음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낮음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컬럼중 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값으로 처리되지 못하는 항목을 체크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이조영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이조영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처리완료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93103"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기능구현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update 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기능 실행시 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500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에러 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 point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로 잡혀 에러 발생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데이터베이스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심각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높음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view.jsp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의 링크가 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bbsID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였던 부분 수정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그리고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이조영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,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 하승수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최원철 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,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김상원</a:t>
                      </a:r>
                      <a:endParaRPr lang="ko-KR" altLang="en-US" sz="900" kern="0" spc="-19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이조영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처리완료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1282"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기능구현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병정의 데이터 베이스 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select 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부분 오작동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데이터베이스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낮음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sql 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 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S_av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를 기본값으로 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을 지정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이조영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이조영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처리완료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48670"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기능구현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결재 페이지에서 테이블간 연동이 잘 이루어지지 않음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데이터베이스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높음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테이블 하나를 삭제하고 컬럼을 추가해 상태창을 만듦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김상원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이조영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처리완료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93103"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기능구현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프로필 사진 등록 시 업데이트가 실행되지 않음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nullpoint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soldierList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에 있던 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SQL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문을 수정 검색값을 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S_av = 1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로 지정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하승수</a:t>
                      </a:r>
                      <a:r>
                        <a:rPr lang="en-US" altLang="ko-KR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이조영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이조영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처리완료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1282"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자동 로그인 기능을 넣자 화면 바가 생겼다 없어지는 오류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CSS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높음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기능부분을 화면 바깥으로 내려 사용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최원철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이조영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kern="0" spc="-19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2021-11-17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64770" tIns="17907" rIns="64770" bIns="17907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kern="0" spc="-19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처리완료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>
          <a:xfrm>
            <a:off x="1873250" y="211455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001527" cy="769441"/>
            <a:chOff x="510077" y="2691080"/>
            <a:chExt cx="3001527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4543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Test</a:t>
              </a:r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 </a:t>
              </a:r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항목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227927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</a:t>
              </a:r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항목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53784C2-6950-41C4-8011-3BCEC77AA51A}"/>
              </a:ext>
            </a:extLst>
          </p:cNvPr>
          <p:cNvSpPr/>
          <p:nvPr/>
        </p:nvSpPr>
        <p:spPr>
          <a:xfrm>
            <a:off x="9714841" y="6429375"/>
            <a:ext cx="2477159" cy="295275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52309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단위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테스트 </a:t>
            </a:r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(CSS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담당 최원철</a:t>
            </a:r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Unit </a:t>
            </a:r>
            <a:r>
              <a:rPr lang="en-US" altLang="ko-KR" sz="1400" b="0" i="0" dirty="0" smtClean="0">
                <a:solidFill>
                  <a:srgbClr val="333333"/>
                </a:solidFill>
                <a:effectLst/>
                <a:latin typeface="나눔바른고딕 옛한글"/>
              </a:rPr>
              <a:t>Test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5A24119-7EA3-433E-8347-F6E8ACA65237}"/>
              </a:ext>
            </a:extLst>
          </p:cNvPr>
          <p:cNvSpPr txBox="1"/>
          <p:nvPr/>
        </p:nvSpPr>
        <p:spPr>
          <a:xfrm>
            <a:off x="101600" y="158119"/>
            <a:ext cx="786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Test </a:t>
            </a:r>
            <a:r>
              <a:rPr lang="ko-KR" altLang="en-US" sz="1400" spc="-150" dirty="0">
                <a:solidFill>
                  <a:schemeClr val="accent4"/>
                </a:solidFill>
              </a:rPr>
              <a:t>항목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CF92E771-5540-476E-BE3C-AA396B8A0D0B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1261FFA-4E8A-4096-A6D4-8774CFCCA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242864"/>
              </p:ext>
            </p:extLst>
          </p:nvPr>
        </p:nvGraphicFramePr>
        <p:xfrm>
          <a:off x="1529976" y="1889563"/>
          <a:ext cx="9607581" cy="4599564"/>
        </p:xfrm>
        <a:graphic>
          <a:graphicData uri="http://schemas.openxmlformats.org/drawingml/2006/table">
            <a:tbl>
              <a:tblPr/>
              <a:tblGrid>
                <a:gridCol w="1923929">
                  <a:extLst>
                    <a:ext uri="{9D8B030D-6E8A-4147-A177-3AD203B41FA5}">
                      <a16:colId xmlns="" xmlns:a16="http://schemas.microsoft.com/office/drawing/2014/main" val="1552959652"/>
                    </a:ext>
                  </a:extLst>
                </a:gridCol>
                <a:gridCol w="643106">
                  <a:extLst>
                    <a:ext uri="{9D8B030D-6E8A-4147-A177-3AD203B41FA5}">
                      <a16:colId xmlns="" xmlns:a16="http://schemas.microsoft.com/office/drawing/2014/main" val="2355411524"/>
                    </a:ext>
                  </a:extLst>
                </a:gridCol>
                <a:gridCol w="643106">
                  <a:extLst>
                    <a:ext uri="{9D8B030D-6E8A-4147-A177-3AD203B41FA5}">
                      <a16:colId xmlns="" xmlns:a16="http://schemas.microsoft.com/office/drawing/2014/main" val="1010323247"/>
                    </a:ext>
                  </a:extLst>
                </a:gridCol>
                <a:gridCol w="643106">
                  <a:extLst>
                    <a:ext uri="{9D8B030D-6E8A-4147-A177-3AD203B41FA5}">
                      <a16:colId xmlns="" xmlns:a16="http://schemas.microsoft.com/office/drawing/2014/main" val="2548225387"/>
                    </a:ext>
                  </a:extLst>
                </a:gridCol>
                <a:gridCol w="643106">
                  <a:extLst>
                    <a:ext uri="{9D8B030D-6E8A-4147-A177-3AD203B41FA5}">
                      <a16:colId xmlns="" xmlns:a16="http://schemas.microsoft.com/office/drawing/2014/main" val="3268721156"/>
                    </a:ext>
                  </a:extLst>
                </a:gridCol>
                <a:gridCol w="643106">
                  <a:extLst>
                    <a:ext uri="{9D8B030D-6E8A-4147-A177-3AD203B41FA5}">
                      <a16:colId xmlns="" xmlns:a16="http://schemas.microsoft.com/office/drawing/2014/main" val="1821344027"/>
                    </a:ext>
                  </a:extLst>
                </a:gridCol>
                <a:gridCol w="1223094">
                  <a:extLst>
                    <a:ext uri="{9D8B030D-6E8A-4147-A177-3AD203B41FA5}">
                      <a16:colId xmlns="" xmlns:a16="http://schemas.microsoft.com/office/drawing/2014/main" val="1794722708"/>
                    </a:ext>
                  </a:extLst>
                </a:gridCol>
                <a:gridCol w="643106">
                  <a:extLst>
                    <a:ext uri="{9D8B030D-6E8A-4147-A177-3AD203B41FA5}">
                      <a16:colId xmlns="" xmlns:a16="http://schemas.microsoft.com/office/drawing/2014/main" val="1753280385"/>
                    </a:ext>
                  </a:extLst>
                </a:gridCol>
                <a:gridCol w="1300961">
                  <a:extLst>
                    <a:ext uri="{9D8B030D-6E8A-4147-A177-3AD203B41FA5}">
                      <a16:colId xmlns="" xmlns:a16="http://schemas.microsoft.com/office/drawing/2014/main" val="1484347694"/>
                    </a:ext>
                  </a:extLst>
                </a:gridCol>
                <a:gridCol w="1300961">
                  <a:extLst>
                    <a:ext uri="{9D8B030D-6E8A-4147-A177-3AD203B41FA5}">
                      <a16:colId xmlns="" xmlns:a16="http://schemas.microsoft.com/office/drawing/2014/main" val="1588593430"/>
                    </a:ext>
                  </a:extLst>
                </a:gridCol>
              </a:tblGrid>
              <a:tr h="134309">
                <a:tc rowSpan="2"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케이스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프로젝트명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오징어게임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인사관리 시스템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27081497"/>
                  </a:ext>
                </a:extLst>
              </a:tr>
              <a:tr h="134309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대상 시스템명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BBS(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오징어게임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93879506"/>
                  </a:ext>
                </a:extLst>
              </a:tr>
              <a:tr h="17372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단계명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단위 테스트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작성자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최원철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승인자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이조영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변경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89433383"/>
                  </a:ext>
                </a:extLst>
              </a:tr>
              <a:tr h="5592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작성일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2021-11-18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버전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eclipse-jee-2021-03-R-win32-x86_64, </a:t>
                      </a:r>
                      <a:r>
                        <a:rPr lang="en-US" sz="5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jsp</a:t>
                      </a:r>
                      <a:r>
                        <a:rPr lang="en-US" sz="5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sz="5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VSCode</a:t>
                      </a:r>
                      <a:r>
                        <a:rPr lang="en-US" sz="5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1.61, java(1.8), bootstrap(4), jQuery(3.6), html5, </a:t>
                      </a:r>
                      <a:r>
                        <a:rPr lang="en-US" sz="5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js</a:t>
                      </a:r>
                      <a:r>
                        <a:rPr lang="en-US" sz="5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(se5), css3, apache tomcat(8.5), my </a:t>
                      </a:r>
                      <a:r>
                        <a:rPr lang="en-US" sz="5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sql</a:t>
                      </a:r>
                      <a:r>
                        <a:rPr lang="en-US" sz="5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(8.0)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범위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css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디자인 및 게시판 구현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클래스 병합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조직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오징어게임 관리부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0789073"/>
                  </a:ext>
                </a:extLst>
              </a:tr>
              <a:tr h="13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게시판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CRUD, CSS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일자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2021-11-18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3865523"/>
                  </a:ext>
                </a:extLst>
              </a:tr>
              <a:tr h="1737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목적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게시판의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CRUD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와 모든 클래스에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CSS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시멘틱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구조 병합 및 에러 체크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4650241"/>
                  </a:ext>
                </a:extLst>
              </a:tr>
              <a:tr h="13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기능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게시판의 입력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조회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수정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삭제와 자동 로그아웃 및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0152424"/>
                  </a:ext>
                </a:extLst>
              </a:tr>
              <a:tr h="13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입력 데이터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게시판 게시글 입력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75104992"/>
                  </a:ext>
                </a:extLst>
              </a:tr>
              <a:tr h="173723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단계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케이스 설명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예상결과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중요도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확인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비고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2877415"/>
                  </a:ext>
                </a:extLst>
              </a:tr>
              <a:tr h="2354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결재의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임의의 </a:t>
                      </a: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컨텐츠가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생성됨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06687957"/>
                  </a:ext>
                </a:extLst>
              </a:tr>
              <a:tr h="2354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결재의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임의의 </a:t>
                      </a: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컨텐츠를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읽음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22754996"/>
                  </a:ext>
                </a:extLst>
              </a:tr>
              <a:tr h="2354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결재의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U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임의의 </a:t>
                      </a: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컨텐츠가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수정됨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7035169"/>
                  </a:ext>
                </a:extLst>
              </a:tr>
              <a:tr h="2354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결재의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임의의 </a:t>
                      </a: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컨텐츠가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삭제됨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96524157"/>
                  </a:ext>
                </a:extLst>
              </a:tr>
              <a:tr h="692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자동 로그아웃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설정된 시간이 초과하면 자동으로 로그아웃이 됨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下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99352920"/>
                  </a:ext>
                </a:extLst>
              </a:tr>
              <a:tr h="2602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환경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eclipse-jee-2021-03-R-win32-x86_64, </a:t>
                      </a:r>
                      <a:r>
                        <a:rPr 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jsp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sz="7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VSCode</a:t>
                      </a:r>
                      <a:r>
                        <a:rPr lang="en-US" sz="7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1.61, java(1.8), bootstrap(4), jQuery(3.6), html5, </a:t>
                      </a:r>
                      <a:r>
                        <a:rPr lang="en-US" sz="7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js</a:t>
                      </a:r>
                      <a:r>
                        <a:rPr lang="en-US" sz="7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(se5), css3, apache tomcat(8.5), my </a:t>
                      </a:r>
                      <a:r>
                        <a:rPr lang="en-US" sz="7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sql</a:t>
                      </a:r>
                      <a:r>
                        <a:rPr lang="en-US" sz="7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(8.0)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84491772"/>
                  </a:ext>
                </a:extLst>
              </a:tr>
              <a:tr h="871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전제조건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 환경에 이상이 없을 것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1377404"/>
                  </a:ext>
                </a:extLst>
              </a:tr>
              <a:tr h="3467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성공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실패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성공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예상된 결과가 화면과 데이터베이스에 저장되는 것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실패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화면에 출력이 나오지 않고 오류페이지 혹은 오류 버튼이 나오거나 기능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자동 로그아웃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게시판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CRUD)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 수행되지 않는 것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58502665"/>
                  </a:ext>
                </a:extLst>
              </a:tr>
              <a:tr h="2701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기타 테스트 의견 사항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22986" marR="22986" marT="6355" marB="635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4410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3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65710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단위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테스트 </a:t>
            </a:r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결재 시스템 담당 김상원</a:t>
            </a:r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Unit </a:t>
            </a:r>
            <a:r>
              <a:rPr lang="en-US" altLang="ko-KR" sz="1400" b="0" i="0" dirty="0" smtClean="0">
                <a:solidFill>
                  <a:srgbClr val="333333"/>
                </a:solidFill>
                <a:effectLst/>
                <a:latin typeface="나눔바른고딕 옛한글"/>
              </a:rPr>
              <a:t>Test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5A24119-7EA3-433E-8347-F6E8ACA65237}"/>
              </a:ext>
            </a:extLst>
          </p:cNvPr>
          <p:cNvSpPr txBox="1"/>
          <p:nvPr/>
        </p:nvSpPr>
        <p:spPr>
          <a:xfrm>
            <a:off x="101600" y="158119"/>
            <a:ext cx="786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Test </a:t>
            </a:r>
            <a:r>
              <a:rPr lang="ko-KR" altLang="en-US" sz="1400" spc="-150" dirty="0">
                <a:solidFill>
                  <a:schemeClr val="accent4"/>
                </a:solidFill>
              </a:rPr>
              <a:t>항목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CF92E771-5540-476E-BE3C-AA396B8A0D0B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9823"/>
              </p:ext>
            </p:extLst>
          </p:nvPr>
        </p:nvGraphicFramePr>
        <p:xfrm>
          <a:off x="1529976" y="1889563"/>
          <a:ext cx="9773178" cy="4759084"/>
        </p:xfrm>
        <a:graphic>
          <a:graphicData uri="http://schemas.openxmlformats.org/drawingml/2006/table">
            <a:tbl>
              <a:tblPr/>
              <a:tblGrid>
                <a:gridCol w="1957085"/>
                <a:gridCol w="654192"/>
                <a:gridCol w="654192"/>
                <a:gridCol w="654192"/>
                <a:gridCol w="654192"/>
                <a:gridCol w="654192"/>
                <a:gridCol w="1244173"/>
                <a:gridCol w="654192"/>
                <a:gridCol w="1323384"/>
                <a:gridCol w="1323384"/>
              </a:tblGrid>
              <a:tr h="125044">
                <a:tc rowSpan="2"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케이스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프로젝트명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오징어게임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인사관리 시스템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5044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대상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시스템명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BBS(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오징어게임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964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단계명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단위 테스트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작성자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김상원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승인자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이조영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변경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X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9113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작성일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2021-11-18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버전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eclipse-jee-2021-03-R-win32-x86_64, </a:t>
                      </a:r>
                      <a:r>
                        <a:rPr lang="en-US" sz="6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jsp</a:t>
                      </a: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en-US" sz="6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VSCode</a:t>
                      </a:r>
                      <a:r>
                        <a:rPr lang="en-US" sz="6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 1.61, java(1.8), bootstrap(4), jQuery(3.6), html5, </a:t>
                      </a:r>
                      <a:r>
                        <a:rPr lang="en-US" sz="6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js</a:t>
                      </a:r>
                      <a:r>
                        <a:rPr lang="en-US" sz="6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(se5), css3, apache tomcat(8.5), my </a:t>
                      </a:r>
                      <a:r>
                        <a:rPr lang="en-US" sz="6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sql</a:t>
                      </a:r>
                      <a:r>
                        <a:rPr lang="en-US" sz="6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(8.0)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범위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결재의 머리부터 발끝까지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조직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오징어게임 관리부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9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결재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CRUD,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 결재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CR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일자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2021-11-18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5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목적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결재의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CRUD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와 관리자 결재의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CR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 예상 결과를 도출하는 것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5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기능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결재의 입력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조회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수정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삭제와 관리자 결재의 조회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입력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50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입력 데이터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결재예시 입력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964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단계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케이스 설명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예상결과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중요도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확인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비고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5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결재의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임의의 결재가 생성됨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中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5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결재의 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R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임의의 결재가 출력됨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5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결재의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U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임의의 결재가 수정됨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中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5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결재의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임의의 결재가 삭제됨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 결재의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임의의 결재가 </a:t>
                      </a:r>
                      <a:r>
                        <a:rPr lang="en-US" altLang="ko-KR" sz="7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seq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에 맞추어 생성됨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中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6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 결재의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R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임의의 결재가 </a:t>
                      </a:r>
                      <a:r>
                        <a:rPr lang="en-US" altLang="ko-KR" sz="7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seq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에 맞추어 출력됨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中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5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환경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eclipse-jee-2021-03-R-win32-x86_64, </a:t>
                      </a:r>
                      <a:r>
                        <a:rPr 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jsp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en-US" sz="7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VSCode</a:t>
                      </a:r>
                      <a:r>
                        <a:rPr lang="en-US" sz="7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 1.61, java(1.8), bootstrap(4), jQuery(3.6), html5, </a:t>
                      </a:r>
                      <a:r>
                        <a:rPr lang="en-US" sz="7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js</a:t>
                      </a:r>
                      <a:r>
                        <a:rPr lang="en-US" sz="7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(se5), css3, apache tomcat(8.5), my </a:t>
                      </a:r>
                      <a:r>
                        <a:rPr lang="en-US" sz="7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sql</a:t>
                      </a:r>
                      <a:r>
                        <a:rPr lang="en-US" sz="7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(8.0)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2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전제조건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환경에 이상이 없을 것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성공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실패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성공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예상된 결과가 화면과 데이터베이스에 저장되는 것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실패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화면에 출력이 나오지 않고 오류페이지 혹은 오류 버튼이 나오거나 기능이 수행되지 않는 것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5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기타 테스트 의견 사항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그런 것 없다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1400" marR="21400" marT="5917" marB="5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64163" y="1825625"/>
            <a:ext cx="489119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46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3200" b="1">
                <a:solidFill>
                  <a:schemeClr val="accent4"/>
                </a:solidFill>
              </a:rPr>
              <a:t>2.1</a:t>
            </a:r>
            <a:endParaRPr lang="ko-KR" altLang="en-US" sz="3200" b="1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657103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단위 테스트 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캘린더 기능 담당 정상은</a:t>
            </a:r>
            <a:r>
              <a:rPr lang="en-US" altLang="ko-KR" sz="3000" spc="-15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endParaRPr lang="ko-KR" altLang="en-US" sz="3000" spc="-15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93326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0" i="0">
                <a:solidFill>
                  <a:srgbClr val="333333"/>
                </a:solidFill>
                <a:effectLst/>
                <a:latin typeface="나눔바른고딕 옛한글"/>
              </a:rPr>
              <a:t>Unit Test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1600" y="158119"/>
            <a:ext cx="78675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spc="-150">
                <a:solidFill>
                  <a:schemeClr val="accent4"/>
                </a:solidFill>
              </a:rPr>
              <a:t>Test </a:t>
            </a:r>
            <a:r>
              <a:rPr lang="ko-KR" altLang="en-US" sz="1400" spc="-150">
                <a:solidFill>
                  <a:schemeClr val="accent4"/>
                </a:solidFill>
              </a:rPr>
              <a:t>항목</a:t>
            </a:r>
            <a:endParaRPr lang="ko-KR" altLang="en-US" sz="1400" spc="-150">
              <a:solidFill>
                <a:schemeClr val="accent4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529976" y="1892347"/>
          <a:ext cx="9988109" cy="4858961"/>
        </p:xfrm>
        <a:graphic>
          <a:graphicData uri="http://schemas.openxmlformats.org/drawingml/2006/table">
            <a:tbl>
              <a:tblGrid>
                <a:gridCol w="1827929"/>
                <a:gridCol w="754425"/>
                <a:gridCol w="754425"/>
                <a:gridCol w="754425"/>
                <a:gridCol w="754425"/>
                <a:gridCol w="754425"/>
                <a:gridCol w="1162394"/>
                <a:gridCol w="754425"/>
                <a:gridCol w="1235618"/>
                <a:gridCol w="1235618"/>
              </a:tblGrid>
              <a:tr h="131616">
                <a:tc rowSpan="2" gridSpan="3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테스트 케이스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rowSpan="2"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2"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7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프로젝트명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오징어게임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인사관리 시스템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31616">
                <a:tc gridSpan="3"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7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대상 시스템명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BBS(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오징어게임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1398"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단계명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단위 테스트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3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작성자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chemeClr val="tx1"/>
                          </a:solidFill>
                          <a:effectLst/>
                          <a:ea typeface="함초롬바탕"/>
                        </a:rPr>
                        <a:t>정상은</a:t>
                      </a:r>
                      <a:endParaRPr lang="ko-KR" altLang="en-US" sz="700" kern="0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승인자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이조영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3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변경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00623"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작성일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2021-11-18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3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eclipse-jee-2021-03-R-win32-x86_64, jsp, </a:t>
                      </a:r>
                      <a:r>
                        <a:rPr lang="en-US" sz="600" kern="0" spc="0">
                          <a:solidFill>
                            <a:srgbClr val="404040"/>
                          </a:solidFill>
                          <a:effectLst/>
                          <a:latin typeface="함초롬바탕"/>
                        </a:rPr>
                        <a:t>VSCode 1.61, java(1.8), bootstrap(4), jQuery(3.6), html5, js(se5), css3, apache tomcat(8.5), my sql(8.0)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테스트 범위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캘린더페이지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데이터 차트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3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테스트 조직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오징어게임 관리부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참가자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01398"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테스트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4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캘린더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CRUD,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데이터차트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테스트 일자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2021-11-18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31616"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테스트 목적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9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캘린더의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CRUD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와 데이터 차트의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이 예상 결과를 도출하는 것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31616"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테스트 기능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9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캘린더의 입력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조회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수정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삭제와 데이터 차트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조회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31616"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입력 데이터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9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결재예시 입력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31616">
                <a:tc rowSpan="6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테스트 단계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3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케이스 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예상결과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중요도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확인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비고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8619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3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캘린더의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사용자의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일정이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생성됨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9099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3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캘린더의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사용자의 일정이 캘린더에 출력됨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8619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3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캘린더의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U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사용자의 일정이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수정됨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8619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3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캘린더의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사용자의 일정이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삭제됨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95720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3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데이터 차트의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R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해당하는 컬럼의 레코드를 합산하여 데이터 차트로 구현하여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60839"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테스트 환경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9">
                  <a:txBody>
                    <a:bodyPr vert="horz" lIns="30195" tIns="15098" rIns="30195" bIns="15098" anchor="ctr" anchorCtr="0"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eclipse-jee-2021-03-R-win32-x86_64, jsp, </a:t>
                      </a:r>
                      <a:r>
                        <a:rPr lang="en-US" sz="700" kern="0" spc="0">
                          <a:solidFill>
                            <a:srgbClr val="404040"/>
                          </a:solidFill>
                          <a:effectLst/>
                          <a:latin typeface="함초롬바탕"/>
                        </a:rPr>
                        <a:t>VSCode 1.61, java(1.8), bootstrap(4), jQuery(3.6), html5, js(se5), css3, apache tomcat(8.5), my sql(8.0)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16599"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전제조건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9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테스트 환경에 이상이 없을 것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86198"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성공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실패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9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성공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예상된 결과가 화면과 데이터베이스에 저장되는 것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ea typeface="함초롬바탕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실패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화면에 출력이 나오지 않고 오류페이지 혹은 오류 버튼이 나오거나 기능이 수행되지 않는 것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64777">
                <a:tc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기타 테스트 의견 사항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9">
                  <a:txBody>
                    <a:bodyPr vert="horz" lIns="30195" tIns="15098" rIns="30195" bIns="15098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잘나와서 뿌듯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..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195" marR="30195" marT="15098" marB="150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>
          <a:xfrm>
            <a:off x="-23363874" y="2024531"/>
            <a:ext cx="7455564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7301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단위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테스트 </a:t>
            </a:r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인원관리 페이지 담당 하승수</a:t>
            </a:r>
            <a:r>
              <a:rPr lang="en-US" altLang="ko-KR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Unit </a:t>
            </a:r>
            <a:r>
              <a:rPr lang="en-US" altLang="ko-KR" sz="1400" b="0" i="0" dirty="0" smtClean="0">
                <a:solidFill>
                  <a:srgbClr val="333333"/>
                </a:solidFill>
                <a:effectLst/>
                <a:latin typeface="나눔바른고딕 옛한글"/>
              </a:rPr>
              <a:t>Test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5A24119-7EA3-433E-8347-F6E8ACA65237}"/>
              </a:ext>
            </a:extLst>
          </p:cNvPr>
          <p:cNvSpPr txBox="1"/>
          <p:nvPr/>
        </p:nvSpPr>
        <p:spPr>
          <a:xfrm>
            <a:off x="101600" y="158119"/>
            <a:ext cx="786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Test </a:t>
            </a:r>
            <a:r>
              <a:rPr lang="ko-KR" altLang="en-US" sz="1400" spc="-150" dirty="0">
                <a:solidFill>
                  <a:schemeClr val="accent4"/>
                </a:solidFill>
              </a:rPr>
              <a:t>항목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CF92E771-5540-476E-BE3C-AA396B8A0D0B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23363874" y="2024531"/>
            <a:ext cx="7455564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45399"/>
              </p:ext>
            </p:extLst>
          </p:nvPr>
        </p:nvGraphicFramePr>
        <p:xfrm>
          <a:off x="1529976" y="1844140"/>
          <a:ext cx="10176725" cy="4781132"/>
        </p:xfrm>
        <a:graphic>
          <a:graphicData uri="http://schemas.openxmlformats.org/drawingml/2006/table">
            <a:tbl>
              <a:tblPr/>
              <a:tblGrid>
                <a:gridCol w="2037893"/>
                <a:gridCol w="681207"/>
                <a:gridCol w="681207"/>
                <a:gridCol w="681207"/>
                <a:gridCol w="681207"/>
                <a:gridCol w="681207"/>
                <a:gridCol w="1295544"/>
                <a:gridCol w="681207"/>
                <a:gridCol w="1378023"/>
                <a:gridCol w="1378023"/>
              </a:tblGrid>
              <a:tr h="123051">
                <a:tc rowSpan="2"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케이스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프로젝트명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오징어게임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인사관리 시스템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3051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대상 시스템명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BBS(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오징어게임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20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단계명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단위 테스트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작성자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하승수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승인자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이조영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변경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X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1904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작성일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2021-11-18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버전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eclipse-jee-2021-03-R-win32-x86_64, </a:t>
                      </a:r>
                      <a:r>
                        <a:rPr lang="en-US" sz="6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jsp</a:t>
                      </a: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en-US" sz="6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VSCode</a:t>
                      </a:r>
                      <a:r>
                        <a:rPr lang="en-US" sz="6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 1.61, java(1.8), bootstrap(4), jQuery(3.6), html5, </a:t>
                      </a:r>
                      <a:r>
                        <a:rPr lang="en-US" sz="6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js</a:t>
                      </a:r>
                      <a:r>
                        <a:rPr lang="en-US" sz="6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(se5), css3, apache tomcat(8.5), my </a:t>
                      </a:r>
                      <a:r>
                        <a:rPr lang="en-US" sz="6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sql</a:t>
                      </a:r>
                      <a:r>
                        <a:rPr lang="en-US" sz="6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(8.0)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범위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병정 리스트 페이지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프로필 사진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업데이트 구현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조직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오징어게임 관리부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87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ID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리스트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Read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및 부서 별 정렬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프로필 사진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Update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일자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2021-11-18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2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목적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리스트 페이지의 병정 데이터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Read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와 프로필 사진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Update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확인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2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기능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올바른 데이터 불러오기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병정별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프로필 사진 업데이트 시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저장 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3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입력 데이터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프로필 사진 파일 업로드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0207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단계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케이스 설명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예상결과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중요도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확인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비고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병정 리스트 불러오기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페이지에 병정 데이터가 출력 됨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中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병정 사진 파일 불러오기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페이지에 병정 사진이 출력 됨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4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병정 프로필 사진 업로드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에 병정 사진 파일이 등록 됨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4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병정 프로필 사진 업데이트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에 병정 사진 파일이 수정 됨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병정 리스트 정렬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부서 선택 시 부서별로 병정이 정렬 됨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환경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eclipse-jee-2021-03-R-win32-x86_64, </a:t>
                      </a:r>
                      <a:r>
                        <a:rPr lang="en-US" sz="7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jsp</a:t>
                      </a: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en-US" sz="7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VSCode</a:t>
                      </a:r>
                      <a:r>
                        <a:rPr lang="en-US" sz="7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 1.61, java(1.8), bootstrap(4), jQuery(3.6), html5, </a:t>
                      </a:r>
                      <a:r>
                        <a:rPr lang="en-US" sz="7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js</a:t>
                      </a:r>
                      <a:r>
                        <a:rPr lang="en-US" sz="7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(se5), css3, apache tomcat(8.5), my </a:t>
                      </a:r>
                      <a:r>
                        <a:rPr lang="en-US" sz="700" kern="0" spc="0" dirty="0" err="1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sql</a:t>
                      </a:r>
                      <a:r>
                        <a:rPr lang="en-US" sz="700" kern="0" spc="0" dirty="0">
                          <a:solidFill>
                            <a:srgbClr val="404040"/>
                          </a:solidFill>
                          <a:effectLst/>
                          <a:latin typeface="함초롬바탕" panose="02030504000101010101" pitchFamily="18" charset="-127"/>
                        </a:rPr>
                        <a:t>(8.0)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09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전제조건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테스트 환경에 이상이 없을 것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87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성공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실패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성공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예상된 결과가 화면과 데이터베이스에 저장과 출력 되는 것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실패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: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화면에 출력이 나오지 않고 오류페이지 혹은 오류 버튼이 나오거나 기능이 수행되지 않는 것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75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기타 테스트 의견 사항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-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780" marR="19780" marT="5469" marB="54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418137" y="1666875"/>
            <a:ext cx="5083365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50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24716" y="-24714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112210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114750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38265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64625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560637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114750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</a:rPr>
              <a:t>Project </a:t>
            </a:r>
            <a:r>
              <a:rPr lang="ko-KR" altLang="en-US" spc="-150" dirty="0">
                <a:solidFill>
                  <a:schemeClr val="bg1"/>
                </a:solidFill>
              </a:rPr>
              <a:t>주제 설정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9166" y="3382657"/>
            <a:ext cx="99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</a:rPr>
              <a:t>Test</a:t>
            </a:r>
            <a:r>
              <a:rPr lang="ko-KR" altLang="en-US" spc="-150" dirty="0">
                <a:solidFill>
                  <a:schemeClr val="bg1"/>
                </a:solidFill>
              </a:rPr>
              <a:t> 항목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59166" y="464625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프로젝트 일정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59166" y="560637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</a:rPr>
              <a:t>Project </a:t>
            </a:r>
            <a:r>
              <a:rPr lang="ko-KR" altLang="en-US" spc="-150" dirty="0">
                <a:solidFill>
                  <a:schemeClr val="bg1"/>
                </a:solidFill>
              </a:rPr>
              <a:t>수정 및 참고자료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59166" y="1548466"/>
            <a:ext cx="3541394" cy="174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주제에 대한 배경 </a:t>
            </a: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(</a:t>
            </a: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동기</a:t>
            </a: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)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개발환경 정의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요구사항 분석서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화면 설계서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테이블 정의서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결함 관리대장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16874" y="3779554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단위 테스트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통합 테스트 시나리오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044306"/>
            <a:ext cx="354139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역할분담 및 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일정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38265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67687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55660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D0507AA-B684-4606-824F-EE38A94100D2}"/>
              </a:ext>
            </a:extLst>
          </p:cNvPr>
          <p:cNvSpPr txBox="1"/>
          <p:nvPr/>
        </p:nvSpPr>
        <p:spPr>
          <a:xfrm>
            <a:off x="2374582" y="5995592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변경 및 보완사항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참고자료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2654" y="11544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37996" y="115442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프로젝트 시연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210730" y="111407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CF92E771-5540-476E-BE3C-AA396B8A0D0B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B0728EB-142E-4CB4-815D-343E66A9B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26" y="0"/>
            <a:ext cx="10036911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E880CFE2-DE27-41AA-B654-050C7862A50D}"/>
              </a:ext>
            </a:extLst>
          </p:cNvPr>
          <p:cNvSpPr/>
          <p:nvPr/>
        </p:nvSpPr>
        <p:spPr>
          <a:xfrm>
            <a:off x="680228" y="240145"/>
            <a:ext cx="2968135" cy="720437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7376238-E4DB-4590-B634-BF482358DC6D}"/>
              </a:ext>
            </a:extLst>
          </p:cNvPr>
          <p:cNvSpPr txBox="1"/>
          <p:nvPr/>
        </p:nvSpPr>
        <p:spPr>
          <a:xfrm>
            <a:off x="680229" y="439959"/>
            <a:ext cx="71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4"/>
                </a:solidFill>
              </a:rPr>
              <a:t>2.1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4971041-D531-416D-8ADF-BD7AA1D003F0}"/>
              </a:ext>
            </a:extLst>
          </p:cNvPr>
          <p:cNvSpPr txBox="1"/>
          <p:nvPr/>
        </p:nvSpPr>
        <p:spPr>
          <a:xfrm>
            <a:off x="1414106" y="432635"/>
            <a:ext cx="20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accent4"/>
                </a:solidFill>
                <a:latin typeface="+mj-ea"/>
                <a:ea typeface="+mj-ea"/>
              </a:rPr>
              <a:t>단위 테스트</a:t>
            </a:r>
            <a:r>
              <a:rPr lang="en-US" altLang="ko-KR" spc="-150" dirty="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pc="-150" dirty="0">
                <a:solidFill>
                  <a:schemeClr val="accent4"/>
                </a:solidFill>
                <a:latin typeface="+mj-ea"/>
                <a:ea typeface="+mj-ea"/>
              </a:rPr>
              <a:t>흐름도</a:t>
            </a:r>
            <a:r>
              <a:rPr lang="en-US" altLang="ko-KR" spc="-150" dirty="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899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048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통합 테스트 시나리오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43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Total </a:t>
            </a:r>
            <a:r>
              <a:rPr lang="en-US" altLang="ko-KR" sz="1400" dirty="0">
                <a:solidFill>
                  <a:srgbClr val="333333"/>
                </a:solidFill>
                <a:latin typeface="나눔바른고딕 옛한글"/>
              </a:rPr>
              <a:t>u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nit test scenario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CF92E771-5540-476E-BE3C-AA396B8A0D0B}"/>
              </a:ext>
            </a:extLst>
          </p:cNvPr>
          <p:cNvSpPr/>
          <p:nvPr/>
        </p:nvSpPr>
        <p:spPr>
          <a:xfrm>
            <a:off x="9704534" y="6371880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C265357-DBE3-4980-8356-3578FB64AC7B}"/>
              </a:ext>
            </a:extLst>
          </p:cNvPr>
          <p:cNvSpPr txBox="1"/>
          <p:nvPr/>
        </p:nvSpPr>
        <p:spPr>
          <a:xfrm>
            <a:off x="101600" y="158119"/>
            <a:ext cx="786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Test </a:t>
            </a:r>
            <a:r>
              <a:rPr lang="ko-KR" altLang="en-US" sz="1400" spc="-150" dirty="0">
                <a:solidFill>
                  <a:schemeClr val="accent4"/>
                </a:solidFill>
              </a:rPr>
              <a:t>항목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87823"/>
              </p:ext>
            </p:extLst>
          </p:nvPr>
        </p:nvGraphicFramePr>
        <p:xfrm>
          <a:off x="1481886" y="2024688"/>
          <a:ext cx="9826474" cy="4347194"/>
        </p:xfrm>
        <a:graphic>
          <a:graphicData uri="http://schemas.openxmlformats.org/drawingml/2006/table">
            <a:tbl>
              <a:tblPr/>
              <a:tblGrid>
                <a:gridCol w="697021"/>
                <a:gridCol w="1203377"/>
                <a:gridCol w="471674"/>
                <a:gridCol w="1933387"/>
                <a:gridCol w="1182736"/>
                <a:gridCol w="968047"/>
                <a:gridCol w="2649864"/>
                <a:gridCol w="720368"/>
              </a:tblGrid>
              <a:tr h="4667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테스트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ID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테스트명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번호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메뉴경로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주요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입력값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테스트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케이스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예상결과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확인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8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TEST 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로그인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loginMK2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에서 시작하는 로그인 페이지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아이디 비밀번호를 입력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아이디 비밀번호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로그인 여부 확인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로그인 후 세션 부여되어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main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페이지로 접속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완료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7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TEST 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게시판 </a:t>
                      </a: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CRUD1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병정 아이디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or </a:t>
                      </a:r>
                      <a:r>
                        <a:rPr lang="en-US" altLang="ko-KR" sz="8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frontman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으로 접속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게시판 클릭 후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드랍다운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 되는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자유게시판 클릭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게시글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자유게시판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각 세션별 아이디가 본인의 글을 인식하는지와 글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CRUD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가 모두 이루어지는지 확인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완료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7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TEST 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게시판 </a:t>
                      </a: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CRUD2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병정 아이디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or frontman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으로 접속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게시판 클릭 후 드랍다운 되는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사건사고게시판 클릭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게시글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사건사고게시판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세션별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 아이디가 본인의 글을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인식하는지와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 글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CRUD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가 모두 이루어지는지 확인 및 익명으로 글이 작성되는지 확인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완료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7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TEST 4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병정 </a:t>
                      </a: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CRUD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4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frontman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으로 접속 인원관리 탭 클릭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-&gt;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옵션 작동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회원 정보 및 사진 업로드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인원관리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각 인원이 모두 출력되고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옵션별로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 검색이 가능한지 확인 상세페이지에서 수정이 가능한지 확인 업로드를 통해 사진 변경을 확인한다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완료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8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TEST 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참가자 </a:t>
                      </a: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CRUD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frontman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으로 접속 참가자현황 클릭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-&gt;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옵션 작동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입력된 참가자가 업로드 되는지 확인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참가자 관리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옵션의 생존 사망 여부로 검색이 가능하고 전체 출력이 가능한지 확인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부분완료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26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TEST 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결재 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CRUD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병정아이디로 접속 결재 탭 클릭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-&gt;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새 결재작성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frontman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으로 접속 결재 탭 클릭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</a:rPr>
                        <a:t>-&gt;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관리자 결재 탭 클릭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결재문서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결재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결재문서가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프론트맨에게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 올라가고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프론트맨만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 결재문서를 모아 볼 수 있는 페이지로 이동가능 그리고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문서을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 열어 결재 또는 반려 상태로 변경 가능하고 내용을 덧붙여서 보낼 수 있음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나눔고딕" panose="020D0604000000000000" pitchFamily="50" charset="-127"/>
                        </a:rPr>
                        <a:t>완료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34108" y="1951205"/>
            <a:ext cx="15140853" cy="61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5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91702" y="3541759"/>
            <a:ext cx="5919282" cy="769441"/>
            <a:chOff x="518315" y="2691080"/>
            <a:chExt cx="5919282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8315" y="2691080"/>
              <a:ext cx="52052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</a:t>
              </a:r>
              <a:r>
                <a:rPr lang="ko-KR" altLang="en-US" sz="4400" b="1" spc="-150" dirty="0" smtClean="0">
                  <a:solidFill>
                    <a:schemeClr val="bg1">
                      <a:alpha val="7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 및 시연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52052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</a:t>
              </a:r>
              <a:r>
                <a:rPr lang="ko-KR" altLang="en-US" sz="4400" b="1" spc="-150" dirty="0" smtClean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 및 시연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6712C32-320B-4FDB-823B-9C52E25017EC}"/>
              </a:ext>
            </a:extLst>
          </p:cNvPr>
          <p:cNvSpPr/>
          <p:nvPr/>
        </p:nvSpPr>
        <p:spPr>
          <a:xfrm>
            <a:off x="9714841" y="6429375"/>
            <a:ext cx="2477159" cy="295275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B9A6030-632A-4BBC-8F22-D78B6460C0CD}"/>
              </a:ext>
            </a:extLst>
          </p:cNvPr>
          <p:cNvSpPr txBox="1"/>
          <p:nvPr/>
        </p:nvSpPr>
        <p:spPr>
          <a:xfrm>
            <a:off x="519097" y="1742386"/>
            <a:ext cx="11524735" cy="133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최원철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이조영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최원철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="" xmlns:a16="http://schemas.microsoft.com/office/drawing/2014/main" id="{3A3E30C5-D773-41E0-9AC1-6ADBCCDF1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712034"/>
              </p:ext>
            </p:extLst>
          </p:nvPr>
        </p:nvGraphicFramePr>
        <p:xfrm>
          <a:off x="834292" y="3604773"/>
          <a:ext cx="10329007" cy="2600833"/>
        </p:xfrm>
        <a:graphic>
          <a:graphicData uri="http://schemas.openxmlformats.org/drawingml/2006/table">
            <a:tbl>
              <a:tblPr/>
              <a:tblGrid>
                <a:gridCol w="25822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1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9544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700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9024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기능별 업무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난이도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세부 구현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담당자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비고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생존관리 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참가자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회원가입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★★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검색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CRUD,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이미지 업로드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한성희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57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인원관리 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병정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생존관리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번호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부서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역할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</a:rPr>
                        <a:t>),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로그인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★★★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CRUD,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필터링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이미지 업로드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하승수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이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조영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전자결재 상신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★★★★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서식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지정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김상원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커뮤니티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익명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함초롬바탕" panose="02030504000101010101" pitchFamily="18" charset="-127"/>
                        </a:rPr>
                        <a:t>) ,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CRUD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최원철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함초롬바탕" panose="02030504000101010101" pitchFamily="18" charset="-127"/>
                        </a:rPr>
                        <a:t>캘린더 일정관리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★★★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스케쥴링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CRUD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정상은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메인페이지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★★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동영상 배너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CSS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최원철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83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9976" y="652394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일정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790556" y="6402595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25946" t="30751" r="25203" b="16276"/>
          <a:stretch/>
        </p:blipFill>
        <p:spPr>
          <a:xfrm>
            <a:off x="1529976" y="1889563"/>
            <a:ext cx="7655213" cy="46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2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dirty="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790556" y="6402595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6727" b="4144"/>
          <a:stretch/>
        </p:blipFill>
        <p:spPr>
          <a:xfrm>
            <a:off x="139700" y="1796419"/>
            <a:ext cx="8773297" cy="4398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75806" y="3851170"/>
            <a:ext cx="233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페이지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0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07032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89989" y="3719822"/>
            <a:ext cx="233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후 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접속 시 세션부여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95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07032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68" t="6606" r="1004" b="3784"/>
          <a:stretch/>
        </p:blipFill>
        <p:spPr>
          <a:xfrm>
            <a:off x="139700" y="1796419"/>
            <a:ext cx="9008066" cy="4589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91135" y="3596711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접속시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상단에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접속자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아이디 표시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4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07032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66421" y="3535156"/>
            <a:ext cx="2611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 관리 페이지 접속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 세션 병정 및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프론트맨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참가자 생존 여부로 검색이 가능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68" t="6847" r="878" b="3904"/>
          <a:stretch/>
        </p:blipFill>
        <p:spPr>
          <a:xfrm>
            <a:off x="139700" y="1796419"/>
            <a:ext cx="8971349" cy="454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48799" y="3684609"/>
            <a:ext cx="233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병정들의 결재 상신 문서를 볼 수 있는 페이지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오직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프론트맨만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접속가능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6606" r="945" b="4385"/>
          <a:stretch/>
        </p:blipFill>
        <p:spPr>
          <a:xfrm>
            <a:off x="139700" y="1796419"/>
            <a:ext cx="8913684" cy="45054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-203" t="6606" r="68" b="3784"/>
          <a:stretch/>
        </p:blipFill>
        <p:spPr>
          <a:xfrm>
            <a:off x="139700" y="1796419"/>
            <a:ext cx="8913684" cy="448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4444371" cy="769441"/>
              <a:chOff x="471977" y="2691080"/>
              <a:chExt cx="4444371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414728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Project </a:t>
                </a:r>
                <a:r>
                  <a:rPr lang="ko-KR" altLang="en-US" sz="4400" b="1" spc="-150" dirty="0" smtClean="0">
                    <a:solidFill>
                      <a:schemeClr val="bg1">
                        <a:alpha val="7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주제설정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368402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 err="1" smtClean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Proje</a:t>
                </a:r>
                <a:r>
                  <a:rPr lang="en-US" altLang="ko-KR" sz="4400" b="1" spc="-150" dirty="0" smtClean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 </a:t>
                </a:r>
                <a:r>
                  <a:rPr lang="ko-KR" altLang="en-US" sz="4400" b="1" spc="-150" dirty="0" smtClean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주제설정</a:t>
                </a:r>
                <a:endParaRPr lang="en-US" altLang="ko-KR" sz="4400" b="1" spc="-150" dirty="0" smtClean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9027C1E-4A0E-4917-931C-BB6C9D87FD36}"/>
              </a:ext>
            </a:extLst>
          </p:cNvPr>
          <p:cNvSpPr/>
          <p:nvPr/>
        </p:nvSpPr>
        <p:spPr>
          <a:xfrm>
            <a:off x="9714841" y="6429375"/>
            <a:ext cx="2477159" cy="295275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48799" y="3684609"/>
            <a:ext cx="2331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병정 아이디로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접속시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결재 작성만 가능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인원관리 페이지 접속 불가능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69" t="6847" r="-135" b="4024"/>
          <a:stretch/>
        </p:blipFill>
        <p:spPr>
          <a:xfrm>
            <a:off x="139700" y="1796419"/>
            <a:ext cx="8971349" cy="44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341707" y="3894449"/>
            <a:ext cx="233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결재페이지 상단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-68" t="6847" r="947" b="4144"/>
          <a:stretch/>
        </p:blipFill>
        <p:spPr>
          <a:xfrm>
            <a:off x="139701" y="1796420"/>
            <a:ext cx="8916500" cy="45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1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399373" y="3874079"/>
            <a:ext cx="233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결재페이지 하단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203" t="6607" r="1216" b="4624"/>
          <a:stretch/>
        </p:blipFill>
        <p:spPr>
          <a:xfrm>
            <a:off x="172995" y="1796420"/>
            <a:ext cx="8847437" cy="44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5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15849" y="3099722"/>
            <a:ext cx="2331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 버튼 누르면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결재자에게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상신 본인만 상신중인 페이지 조회가능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결재자가 결재버튼을 누르는 시간을 받아 시간을 체크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68" t="6847" r="135" b="4024"/>
          <a:stretch/>
        </p:blipFill>
        <p:spPr>
          <a:xfrm>
            <a:off x="139700" y="1796419"/>
            <a:ext cx="8971349" cy="450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57037" y="3728454"/>
            <a:ext cx="233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Frontman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결재대기 페이지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68" t="6966" r="-68" b="4145"/>
          <a:stretch/>
        </p:blipFill>
        <p:spPr>
          <a:xfrm>
            <a:off x="139700" y="1796420"/>
            <a:ext cx="8971349" cy="447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58184" y="3890555"/>
            <a:ext cx="233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직원이 올린 결재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요청안을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보고 반려 및 결재를 올릴 수 있음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6759" r="878" b="4471"/>
          <a:stretch/>
        </p:blipFill>
        <p:spPr>
          <a:xfrm>
            <a:off x="139700" y="1796420"/>
            <a:ext cx="8971349" cy="45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15270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48800" y="3453949"/>
            <a:ext cx="2331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상신한 아이디로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접속시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결재 페이지에서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결재받은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상태와 응답을 볼 수 있음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68" t="6824" r="1148" b="5248"/>
          <a:stretch/>
        </p:blipFill>
        <p:spPr>
          <a:xfrm>
            <a:off x="139700" y="1796419"/>
            <a:ext cx="8971349" cy="44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38271" y="3939982"/>
            <a:ext cx="233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자유게시판 페이지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6846" r="135" b="3664"/>
          <a:stretch/>
        </p:blipFill>
        <p:spPr>
          <a:xfrm>
            <a:off x="139700" y="1796419"/>
            <a:ext cx="8971349" cy="45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7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31179" y="3841127"/>
            <a:ext cx="233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CRUD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68" t="6727" r="136" b="4384"/>
          <a:stretch/>
        </p:blipFill>
        <p:spPr>
          <a:xfrm>
            <a:off x="139700" y="1796420"/>
            <a:ext cx="8971349" cy="44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73514" y="3593993"/>
            <a:ext cx="233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사건 사고 게시판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익명 게시판으로 활용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6607" r="-68" b="4144"/>
          <a:stretch/>
        </p:blipFill>
        <p:spPr>
          <a:xfrm>
            <a:off x="139700" y="1796420"/>
            <a:ext cx="8971349" cy="45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9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 </a:t>
            </a:r>
            <a:r>
              <a:rPr lang="ko-KR" altLang="en-US" sz="1400" spc="-150" dirty="0">
                <a:solidFill>
                  <a:schemeClr val="accent4"/>
                </a:solidFill>
              </a:rPr>
              <a:t>주제설정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0158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주제에 대한 배경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(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동기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)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Project background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22D77B2-259D-4392-90F4-C50D1A2EB5C4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C1C9B5-4D16-40E1-9987-42832C2EB2A0}"/>
              </a:ext>
            </a:extLst>
          </p:cNvPr>
          <p:cNvSpPr txBox="1"/>
          <p:nvPr/>
        </p:nvSpPr>
        <p:spPr>
          <a:xfrm>
            <a:off x="1381117" y="2640001"/>
            <a:ext cx="6574138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주제에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대해서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브레인스토밍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en-US" altLang="ko-KR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사내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인트라넷을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채택하였고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오징어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게임이라는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가상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회사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관리한다는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컨셉으로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301F94C3-B82B-4AD7-9604-660A7EDFB718}"/>
              </a:ext>
            </a:extLst>
          </p:cNvPr>
          <p:cNvGrpSpPr/>
          <p:nvPr/>
        </p:nvGrpSpPr>
        <p:grpSpPr>
          <a:xfrm>
            <a:off x="6243079" y="4926797"/>
            <a:ext cx="5830832" cy="2165364"/>
            <a:chOff x="139699" y="3248169"/>
            <a:chExt cx="6139995" cy="2280176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F87F9C95-CB4E-450A-9B2F-CE31C11915E9}"/>
                </a:ext>
              </a:extLst>
            </p:cNvPr>
            <p:cNvGrpSpPr/>
            <p:nvPr/>
          </p:nvGrpSpPr>
          <p:grpSpPr>
            <a:xfrm>
              <a:off x="302519" y="3444148"/>
              <a:ext cx="5860559" cy="1618488"/>
              <a:chOff x="663246" y="2393721"/>
              <a:chExt cx="5860559" cy="161848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="" xmlns:a16="http://schemas.microsoft.com/office/drawing/2014/main" id="{DB1288EB-638E-4213-A02E-0C876ACFD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246" y="2393721"/>
                <a:ext cx="1258824" cy="161848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="" xmlns:a16="http://schemas.microsoft.com/office/drawing/2014/main" id="{F0EE596B-7069-4807-A8DA-BCF78D447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8987" y="2393721"/>
                <a:ext cx="1258824" cy="1618488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="" xmlns:a16="http://schemas.microsoft.com/office/drawing/2014/main" id="{A354D38C-6F81-4A51-80B4-6B52BFB9F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4728" y="2393721"/>
                <a:ext cx="1258824" cy="1618488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="" xmlns:a16="http://schemas.microsoft.com/office/drawing/2014/main" id="{FFADD856-2C85-4D9B-BF21-922FE84C1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4981" y="2393721"/>
                <a:ext cx="1258824" cy="1618488"/>
              </a:xfrm>
              <a:prstGeom prst="rect">
                <a:avLst/>
              </a:prstGeom>
            </p:spPr>
          </p:pic>
        </p:grp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6936FC52-DE18-482F-8814-C69ED81700F9}"/>
                </a:ext>
              </a:extLst>
            </p:cNvPr>
            <p:cNvSpPr/>
            <p:nvPr/>
          </p:nvSpPr>
          <p:spPr>
            <a:xfrm>
              <a:off x="139699" y="3248169"/>
              <a:ext cx="6139995" cy="2280176"/>
            </a:xfrm>
            <a:prstGeom prst="rect">
              <a:avLst/>
            </a:prstGeom>
            <a:solidFill>
              <a:srgbClr val="FBFB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22941" y="3215052"/>
            <a:ext cx="23313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캘린더 페이지를 활용하여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일정을 입력하고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시작일 종료일을 선택하면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캘린더에 표시됨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68" t="6726" r="68" b="3904"/>
          <a:stretch/>
        </p:blipFill>
        <p:spPr>
          <a:xfrm>
            <a:off x="139700" y="1796419"/>
            <a:ext cx="8971349" cy="450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8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23508" y="3701084"/>
            <a:ext cx="233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캘린더에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일정이 올라간 상태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6727" r="68" b="4024"/>
          <a:stretch/>
        </p:blipFill>
        <p:spPr>
          <a:xfrm>
            <a:off x="139700" y="1796419"/>
            <a:ext cx="8971349" cy="45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55893" y="4159341"/>
            <a:ext cx="233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수정 삭제 가능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6847" b="4024"/>
          <a:stretch/>
        </p:blipFill>
        <p:spPr>
          <a:xfrm>
            <a:off x="139700" y="1796419"/>
            <a:ext cx="8983392" cy="45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07032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31178" y="4085201"/>
            <a:ext cx="233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삭제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-68" t="6486" r="68" b="4145"/>
          <a:stretch/>
        </p:blipFill>
        <p:spPr>
          <a:xfrm>
            <a:off x="139700" y="1796419"/>
            <a:ext cx="8971349" cy="45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6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31179" y="4044012"/>
            <a:ext cx="2331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6727" r="945" b="4624"/>
          <a:stretch/>
        </p:blipFill>
        <p:spPr>
          <a:xfrm>
            <a:off x="159264" y="1796419"/>
            <a:ext cx="8951785" cy="45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1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81752" y="3882317"/>
            <a:ext cx="233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병정 관리 페이지 접속 가능 세션 </a:t>
            </a:r>
            <a:r>
              <a:rPr lang="en-US" altLang="ko-KR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frontman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가능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-172" t="7043" r="1049" b="3748"/>
          <a:stretch/>
        </p:blipFill>
        <p:spPr>
          <a:xfrm>
            <a:off x="140045" y="1796419"/>
            <a:ext cx="8896864" cy="450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22941" y="3780401"/>
            <a:ext cx="233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프로필 사진 수정 버튼을 누르면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모달창으로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68" t="6727" r="1013" b="4024"/>
          <a:stretch/>
        </p:blipFill>
        <p:spPr>
          <a:xfrm>
            <a:off x="139700" y="1796419"/>
            <a:ext cx="8971349" cy="455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14703" y="3211990"/>
            <a:ext cx="233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사진을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업로드하면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파일이름을 인식하고 저장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945" b="4024"/>
          <a:stretch/>
        </p:blipFill>
        <p:spPr>
          <a:xfrm>
            <a:off x="139700" y="1796419"/>
            <a:ext cx="8971349" cy="48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14703" y="3211990"/>
            <a:ext cx="23313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동작이 없으면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세션이 만료되는 기능을 구현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분으로 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왼쪽아래에서 확인가능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-90" t="6747" r="226" b="3883"/>
          <a:stretch/>
        </p:blipFill>
        <p:spPr>
          <a:xfrm>
            <a:off x="139700" y="1796419"/>
            <a:ext cx="8971349" cy="45160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87207" r="88176" b="4024"/>
          <a:stretch/>
        </p:blipFill>
        <p:spPr>
          <a:xfrm>
            <a:off x="139700" y="5147528"/>
            <a:ext cx="2763388" cy="115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52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Project schedule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865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>
                <a:solidFill>
                  <a:schemeClr val="accent4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spc="-150" smtClean="0">
                <a:solidFill>
                  <a:schemeClr val="accent4"/>
                </a:solidFill>
                <a:latin typeface="+mj-ea"/>
                <a:ea typeface="+mj-ea"/>
              </a:rPr>
              <a:t>시연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역할분담 및 시연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3CB3785-0359-44D9-BA02-5EC35FCB0A00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203" t="6726" r="68" b="3904"/>
          <a:stretch/>
        </p:blipFill>
        <p:spPr>
          <a:xfrm>
            <a:off x="139700" y="1796419"/>
            <a:ext cx="8971349" cy="4503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14703" y="3211990"/>
            <a:ext cx="23313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로고 옆의 버튼을 누르면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사이드바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숨김 기능 가능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6727" r="878" b="4144"/>
          <a:stretch/>
        </p:blipFill>
        <p:spPr>
          <a:xfrm>
            <a:off x="139700" y="1796419"/>
            <a:ext cx="8971349" cy="45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 </a:t>
            </a:r>
            <a:r>
              <a:rPr lang="ko-KR" altLang="en-US" sz="1400" spc="-150" dirty="0">
                <a:solidFill>
                  <a:schemeClr val="accent4"/>
                </a:solidFill>
              </a:rPr>
              <a:t>주제설정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개발환경 정의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6D1405B3-13E4-4E39-AC0D-C20C40D5EDB3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22">
            <a:extLst>
              <a:ext uri="{FF2B5EF4-FFF2-40B4-BE49-F238E27FC236}">
                <a16:creationId xmlns="" xmlns:a16="http://schemas.microsoft.com/office/drawing/2014/main" id="{70FB3789-209E-4269-B7F5-2194E6EEBFE2}"/>
              </a:ext>
            </a:extLst>
          </p:cNvPr>
          <p:cNvSpPr txBox="1"/>
          <p:nvPr/>
        </p:nvSpPr>
        <p:spPr>
          <a:xfrm>
            <a:off x="2861950" y="5855305"/>
            <a:ext cx="2453151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MYSQL 8.0.27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EA6E7BF-A7A3-4637-A27E-E4E240F15307}"/>
              </a:ext>
            </a:extLst>
          </p:cNvPr>
          <p:cNvSpPr/>
          <p:nvPr/>
        </p:nvSpPr>
        <p:spPr>
          <a:xfrm>
            <a:off x="606466" y="2022327"/>
            <a:ext cx="5101772" cy="46131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29298E01-7ECF-43EF-9102-EC37290D745E}"/>
              </a:ext>
            </a:extLst>
          </p:cNvPr>
          <p:cNvSpPr/>
          <p:nvPr/>
        </p:nvSpPr>
        <p:spPr>
          <a:xfrm>
            <a:off x="6590609" y="2022327"/>
            <a:ext cx="5101772" cy="46131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1B820E45-186A-4590-B7C8-202F9FF88FAD}"/>
              </a:ext>
            </a:extLst>
          </p:cNvPr>
          <p:cNvGrpSpPr/>
          <p:nvPr/>
        </p:nvGrpSpPr>
        <p:grpSpPr>
          <a:xfrm>
            <a:off x="1049214" y="1759475"/>
            <a:ext cx="4789163" cy="4772515"/>
            <a:chOff x="271200" y="1374698"/>
            <a:chExt cx="5356567" cy="5337947"/>
          </a:xfrm>
        </p:grpSpPr>
        <p:pic>
          <p:nvPicPr>
            <p:cNvPr id="41" name="Picture 2" descr="윈도우10 최근에 사용한 파일 삭제 하는 법">
              <a:extLst>
                <a:ext uri="{FF2B5EF4-FFF2-40B4-BE49-F238E27FC236}">
                  <a16:creationId xmlns="" xmlns:a16="http://schemas.microsoft.com/office/drawing/2014/main" id="{BC8A8EBA-6255-4EB3-B82C-13C7076E6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00" y="2115288"/>
              <a:ext cx="1369987" cy="88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13">
              <a:extLst>
                <a:ext uri="{FF2B5EF4-FFF2-40B4-BE49-F238E27FC236}">
                  <a16:creationId xmlns="" xmlns:a16="http://schemas.microsoft.com/office/drawing/2014/main" id="{6E0EEE25-D346-4D56-B1DF-A4B1AF441C53}"/>
                </a:ext>
              </a:extLst>
            </p:cNvPr>
            <p:cNvSpPr txBox="1"/>
            <p:nvPr/>
          </p:nvSpPr>
          <p:spPr>
            <a:xfrm>
              <a:off x="2083936" y="2419067"/>
              <a:ext cx="2743791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운영체제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윈도우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</a:t>
              </a:r>
            </a:p>
          </p:txBody>
        </p:sp>
        <p:pic>
          <p:nvPicPr>
            <p:cNvPr id="58" name="Picture 6" descr="이클립스에서 메소드 추천 기능이 동작하지 않을 때 해결하는 방법 (How to Figure out Method Suggestion  Issue in Eclipse) - SEMANTICS">
              <a:extLst>
                <a:ext uri="{FF2B5EF4-FFF2-40B4-BE49-F238E27FC236}">
                  <a16:creationId xmlns="" xmlns:a16="http://schemas.microsoft.com/office/drawing/2014/main" id="{17462719-8E1E-4856-9BAD-6DF5DF1B4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27" y="3270842"/>
              <a:ext cx="1342516" cy="71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16">
              <a:extLst>
                <a:ext uri="{FF2B5EF4-FFF2-40B4-BE49-F238E27FC236}">
                  <a16:creationId xmlns="" xmlns:a16="http://schemas.microsoft.com/office/drawing/2014/main" id="{13AABD3D-4804-4D30-B17D-11EC4FDC68FA}"/>
                </a:ext>
              </a:extLst>
            </p:cNvPr>
            <p:cNvSpPr txBox="1"/>
            <p:nvPr/>
          </p:nvSpPr>
          <p:spPr>
            <a:xfrm>
              <a:off x="2017983" y="3664772"/>
              <a:ext cx="3609784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IDE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이클립스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2021-03, </a:t>
              </a:r>
              <a:r>
                <a:rPr lang="en-US" altLang="ko-KR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VSCode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1.61</a:t>
              </a:r>
            </a:p>
          </p:txBody>
        </p:sp>
        <p:pic>
          <p:nvPicPr>
            <p:cNvPr id="60" name="Picture 8" descr="VS Code] VSCode 설치방법. - web sprit">
              <a:extLst>
                <a:ext uri="{FF2B5EF4-FFF2-40B4-BE49-F238E27FC236}">
                  <a16:creationId xmlns="" xmlns:a16="http://schemas.microsoft.com/office/drawing/2014/main" id="{90746D05-9C01-4BFA-A1AE-4BEC84F6A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00" y="3919497"/>
              <a:ext cx="560567" cy="560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0" descr="Tomcat &amp;amp; Apache">
              <a:extLst>
                <a:ext uri="{FF2B5EF4-FFF2-40B4-BE49-F238E27FC236}">
                  <a16:creationId xmlns="" xmlns:a16="http://schemas.microsoft.com/office/drawing/2014/main" id="{84B17950-7C3E-44A5-AAB8-DE2F60A58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691" y="4817961"/>
              <a:ext cx="679866" cy="676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19">
              <a:extLst>
                <a:ext uri="{FF2B5EF4-FFF2-40B4-BE49-F238E27FC236}">
                  <a16:creationId xmlns="" xmlns:a16="http://schemas.microsoft.com/office/drawing/2014/main" id="{6DA7836A-7922-4C7F-8753-1ED3C00DF2B2}"/>
                </a:ext>
              </a:extLst>
            </p:cNvPr>
            <p:cNvSpPr txBox="1"/>
            <p:nvPr/>
          </p:nvSpPr>
          <p:spPr>
            <a:xfrm>
              <a:off x="2017983" y="4989450"/>
              <a:ext cx="2743791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서버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: 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아파치 </a:t>
              </a:r>
              <a:r>
                <a:rPr lang="ko-KR" altLang="en-US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톰캣</a:t>
              </a: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9.0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DF3FDFD5-C1B4-4FA0-A1FA-FC58F398D2CA}"/>
                </a:ext>
              </a:extLst>
            </p:cNvPr>
            <p:cNvSpPr/>
            <p:nvPr/>
          </p:nvSpPr>
          <p:spPr>
            <a:xfrm>
              <a:off x="1434171" y="1374698"/>
              <a:ext cx="1785457" cy="4110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OS/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개발 툴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="" xmlns:a16="http://schemas.microsoft.com/office/drawing/2014/main" id="{9E739751-7562-40BD-9B0A-DFA44D3C4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500" t="26667" r="68446" b="58078"/>
            <a:stretch/>
          </p:blipFill>
          <p:spPr>
            <a:xfrm>
              <a:off x="326797" y="5832455"/>
              <a:ext cx="1441571" cy="88019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ECD7D4FF-A87D-4134-BF82-A0FF3712FE15}"/>
              </a:ext>
            </a:extLst>
          </p:cNvPr>
          <p:cNvGrpSpPr/>
          <p:nvPr/>
        </p:nvGrpSpPr>
        <p:grpSpPr>
          <a:xfrm>
            <a:off x="6769696" y="1759475"/>
            <a:ext cx="4743598" cy="3939394"/>
            <a:chOff x="4112301" y="1373764"/>
            <a:chExt cx="5169640" cy="4293206"/>
          </a:xfrm>
        </p:grpSpPr>
        <p:pic>
          <p:nvPicPr>
            <p:cNvPr id="40" name="그림 39">
              <a:extLst>
                <a:ext uri="{FF2B5EF4-FFF2-40B4-BE49-F238E27FC236}">
                  <a16:creationId xmlns="" xmlns:a16="http://schemas.microsoft.com/office/drawing/2014/main" id="{80C5BC41-086C-4324-88AD-3147394B3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8584" y="3547207"/>
              <a:ext cx="2365253" cy="1383795"/>
            </a:xfrm>
            <a:prstGeom prst="rect">
              <a:avLst/>
            </a:prstGeom>
          </p:spPr>
        </p:pic>
        <p:pic>
          <p:nvPicPr>
            <p:cNvPr id="64" name="Picture 14" descr="Java] 자바란?, 자바의 역사, 자바의 특징, JVM : 네이버 블로그">
              <a:extLst>
                <a:ext uri="{FF2B5EF4-FFF2-40B4-BE49-F238E27FC236}">
                  <a16:creationId xmlns="" xmlns:a16="http://schemas.microsoft.com/office/drawing/2014/main" id="{24CAC0C3-3C62-4C1B-84D0-9F42F388B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295" y="2094508"/>
              <a:ext cx="1145774" cy="1145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8" descr="JSP] 1. JSP이란? · linked2ev">
              <a:extLst>
                <a:ext uri="{FF2B5EF4-FFF2-40B4-BE49-F238E27FC236}">
                  <a16:creationId xmlns="" xmlns:a16="http://schemas.microsoft.com/office/drawing/2014/main" id="{E6DC6535-05C5-4267-9AD8-A41B47868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535" y="2097031"/>
              <a:ext cx="632132" cy="1157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27">
              <a:extLst>
                <a:ext uri="{FF2B5EF4-FFF2-40B4-BE49-F238E27FC236}">
                  <a16:creationId xmlns="" xmlns:a16="http://schemas.microsoft.com/office/drawing/2014/main" id="{2856AEEB-6FD9-418D-9366-483BC4818855}"/>
                </a:ext>
              </a:extLst>
            </p:cNvPr>
            <p:cNvSpPr txBox="1"/>
            <p:nvPr/>
          </p:nvSpPr>
          <p:spPr>
            <a:xfrm>
              <a:off x="6674555" y="2330698"/>
              <a:ext cx="15118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백 엔드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JAVA(1.8)</a:t>
              </a:r>
            </a:p>
            <a:p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JSP</a:t>
              </a:r>
            </a:p>
          </p:txBody>
        </p:sp>
        <p:pic>
          <p:nvPicPr>
            <p:cNvPr id="67" name="Picture 20" descr="Bootstrap(부트스트랩) 설치 | protect-me">
              <a:extLst>
                <a:ext uri="{FF2B5EF4-FFF2-40B4-BE49-F238E27FC236}">
                  <a16:creationId xmlns="" xmlns:a16="http://schemas.microsoft.com/office/drawing/2014/main" id="{D9AC98B6-D6E7-4DCE-B4FD-CD9D16F68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864" y="3882771"/>
              <a:ext cx="1375079" cy="73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2" descr="jQuery $()의 의미">
              <a:extLst>
                <a:ext uri="{FF2B5EF4-FFF2-40B4-BE49-F238E27FC236}">
                  <a16:creationId xmlns="" xmlns:a16="http://schemas.microsoft.com/office/drawing/2014/main" id="{CFFE92AA-DC29-4503-8135-6BADBC544D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1131" y="3853348"/>
              <a:ext cx="963433" cy="963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30">
              <a:extLst>
                <a:ext uri="{FF2B5EF4-FFF2-40B4-BE49-F238E27FC236}">
                  <a16:creationId xmlns="" xmlns:a16="http://schemas.microsoft.com/office/drawing/2014/main" id="{14DAE88E-335D-4B38-B0B8-56DDF983AB4F}"/>
                </a:ext>
              </a:extLst>
            </p:cNvPr>
            <p:cNvSpPr txBox="1"/>
            <p:nvPr/>
          </p:nvSpPr>
          <p:spPr>
            <a:xfrm>
              <a:off x="4112301" y="5163841"/>
              <a:ext cx="5169640" cy="503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프론트 엔드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HTML5, CSS3, JavaScript SE 5, Bootstrap 5.13, jQuery 3.6</a:t>
              </a:r>
              <a:endParaRPr lang="ko-KR" altLang="en-US" sz="12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57C5AD10-16FD-459F-8401-0871657A9E3F}"/>
                </a:ext>
              </a:extLst>
            </p:cNvPr>
            <p:cNvSpPr/>
            <p:nvPr/>
          </p:nvSpPr>
          <p:spPr>
            <a:xfrm>
              <a:off x="5875361" y="1373764"/>
              <a:ext cx="1785457" cy="4110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사용 언어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DB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6660093" cy="769441"/>
            <a:chOff x="510077" y="2691080"/>
            <a:chExt cx="6660093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61927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Project </a:t>
              </a:r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 및 참고자료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59378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Proje</a:t>
              </a:r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ct </a:t>
              </a:r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 및 참고자료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4.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EFC24CD-D00E-45D8-8186-70AE3026DC99}"/>
              </a:ext>
            </a:extLst>
          </p:cNvPr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8D54EA76-7DF5-4996-B51C-CFE134420088}"/>
              </a:ext>
            </a:extLst>
          </p:cNvPr>
          <p:cNvSpPr/>
          <p:nvPr/>
        </p:nvSpPr>
        <p:spPr>
          <a:xfrm>
            <a:off x="9714841" y="6429375"/>
            <a:ext cx="2477159" cy="295275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24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</a:t>
            </a:r>
            <a:r>
              <a:rPr lang="ko-KR" altLang="en-US" sz="1400" spc="-150" dirty="0">
                <a:solidFill>
                  <a:schemeClr val="accent4"/>
                </a:solidFill>
              </a:rPr>
              <a:t> 수정 및 참고자료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73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변경 및 보완사항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Changes and supplements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EEF743F-C377-485F-9B22-70AA4E8CFF79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D0080B5-67CD-4210-98C3-1599EB690CDD}"/>
              </a:ext>
            </a:extLst>
          </p:cNvPr>
          <p:cNvSpPr txBox="1"/>
          <p:nvPr/>
        </p:nvSpPr>
        <p:spPr>
          <a:xfrm>
            <a:off x="1481886" y="2174220"/>
            <a:ext cx="65325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1. 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참가자 인원관리 페이지의 회원 상세보기 기능을 삭제하고</a:t>
            </a:r>
            <a:endParaRPr lang="en-US" altLang="ko-KR" sz="2000" spc="-150" dirty="0" smtClean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altLang="ko-KR" sz="2000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   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회원 전체를 모아보는 페이지로 전환</a:t>
            </a:r>
            <a:endParaRPr lang="en-US" altLang="ko-KR" sz="2000" spc="-150" dirty="0" smtClean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2. 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게시판에 공지사항을 항상 </a:t>
            </a:r>
            <a:r>
              <a:rPr lang="ko-KR" altLang="en-US" sz="2000" spc="-150" dirty="0" err="1" smtClean="0">
                <a:solidFill>
                  <a:schemeClr val="accent4"/>
                </a:solidFill>
                <a:latin typeface="+mj-ea"/>
                <a:ea typeface="+mj-ea"/>
              </a:rPr>
              <a:t>상단글로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 표시하려 했지만</a:t>
            </a:r>
            <a:endParaRPr lang="en-US" altLang="ko-KR" sz="2000" spc="-150" dirty="0" smtClean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altLang="ko-KR" sz="2000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   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게시판을 </a:t>
            </a:r>
            <a:r>
              <a:rPr lang="ko-KR" altLang="en-US" sz="2000" spc="-150" dirty="0" err="1" smtClean="0">
                <a:solidFill>
                  <a:schemeClr val="accent4"/>
                </a:solidFill>
                <a:latin typeface="+mj-ea"/>
                <a:ea typeface="+mj-ea"/>
              </a:rPr>
              <a:t>두개로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 나누어 관리</a:t>
            </a:r>
            <a:endParaRPr lang="en-US" altLang="ko-KR" sz="2000" spc="-150" dirty="0" smtClean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3. 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결재 상세테이블을 하나로 합쳐 사용</a:t>
            </a:r>
            <a:endParaRPr lang="en-US" altLang="ko-KR" sz="2000" spc="-150" dirty="0" smtClean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4. 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자유게시판 첨부파일 기능을 삭제</a:t>
            </a:r>
            <a:endParaRPr lang="ko-KR" altLang="en-US" sz="2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55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</a:t>
            </a:r>
            <a:r>
              <a:rPr lang="ko-KR" altLang="en-US" sz="1400" spc="-150" dirty="0">
                <a:solidFill>
                  <a:schemeClr val="accent4"/>
                </a:solidFill>
              </a:rPr>
              <a:t> 수정 및 참고자료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73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변경 및 보완사항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Changes and supplements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EEF743F-C377-485F-9B22-70AA4E8CFF79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D0080B5-67CD-4210-98C3-1599EB690CDD}"/>
              </a:ext>
            </a:extLst>
          </p:cNvPr>
          <p:cNvSpPr txBox="1"/>
          <p:nvPr/>
        </p:nvSpPr>
        <p:spPr>
          <a:xfrm>
            <a:off x="1481886" y="2174220"/>
            <a:ext cx="778450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</a:rPr>
              <a:t>1. 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</a:rPr>
              <a:t>캘린더 </a:t>
            </a:r>
            <a:r>
              <a:rPr lang="ko-KR" altLang="en-US" sz="2000" spc="-150" dirty="0">
                <a:solidFill>
                  <a:schemeClr val="accent4"/>
                </a:solidFill>
                <a:latin typeface="+mj-ea"/>
              </a:rPr>
              <a:t>기능을 상세하게 구현하여 일정이 눈에 보이도록 표시</a:t>
            </a:r>
            <a:endParaRPr lang="en-US" altLang="ko-KR" sz="2000" spc="-150" dirty="0">
              <a:solidFill>
                <a:schemeClr val="accent4"/>
              </a:solidFill>
              <a:latin typeface="+mj-ea"/>
            </a:endParaRPr>
          </a:p>
          <a:p>
            <a:endParaRPr lang="en-US" altLang="ko-KR" sz="2000" spc="-150" dirty="0">
              <a:solidFill>
                <a:schemeClr val="accent4"/>
              </a:solidFill>
              <a:latin typeface="+mj-ea"/>
            </a:endParaRPr>
          </a:p>
          <a:p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</a:rPr>
              <a:t>2. </a:t>
            </a:r>
            <a:r>
              <a:rPr lang="ko-KR" altLang="en-US" sz="2000" spc="-150" dirty="0" err="1">
                <a:solidFill>
                  <a:schemeClr val="accent4"/>
                </a:solidFill>
                <a:latin typeface="+mj-ea"/>
              </a:rPr>
              <a:t>마이페이지</a:t>
            </a:r>
            <a:r>
              <a:rPr lang="ko-KR" altLang="en-US" sz="2000" spc="-150" dirty="0">
                <a:solidFill>
                  <a:schemeClr val="accent4"/>
                </a:solidFill>
                <a:latin typeface="+mj-ea"/>
              </a:rPr>
              <a:t> 기능과 병정 상세관리 페이지를 구현</a:t>
            </a:r>
            <a:endParaRPr lang="en-US" altLang="ko-KR" sz="2000" spc="-150" dirty="0">
              <a:solidFill>
                <a:schemeClr val="accent4"/>
              </a:solidFill>
              <a:latin typeface="+mj-ea"/>
            </a:endParaRPr>
          </a:p>
          <a:p>
            <a:endParaRPr lang="en-US" altLang="ko-KR" sz="2000" spc="-150" dirty="0">
              <a:solidFill>
                <a:schemeClr val="accent4"/>
              </a:solidFill>
              <a:latin typeface="+mj-ea"/>
            </a:endParaRPr>
          </a:p>
          <a:p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</a:rPr>
              <a:t>3. </a:t>
            </a:r>
            <a:r>
              <a:rPr lang="ko-KR" altLang="en-US" sz="2000" spc="-150" dirty="0">
                <a:solidFill>
                  <a:schemeClr val="accent4"/>
                </a:solidFill>
                <a:latin typeface="+mj-ea"/>
              </a:rPr>
              <a:t>파일 업로드를 하여 프로필을 업데이트 가능하도록 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</a:rPr>
              <a:t>구현</a:t>
            </a:r>
            <a:endParaRPr lang="en-US" altLang="ko-KR" sz="2000" spc="-150" dirty="0" smtClean="0">
              <a:solidFill>
                <a:schemeClr val="accent4"/>
              </a:solidFill>
              <a:latin typeface="+mj-ea"/>
            </a:endParaRPr>
          </a:p>
          <a:p>
            <a:endParaRPr lang="en-US" altLang="ko-KR" sz="2000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4. 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특정 아이디에 권한을 부여하여 볼 수 있는 탭이 존재</a:t>
            </a:r>
            <a:endParaRPr lang="en-US" altLang="ko-KR" sz="2000" spc="-150" dirty="0" smtClean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5. 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모아보기에도 특정 옵션으로 검색이 가능</a:t>
            </a:r>
            <a:endParaRPr lang="en-US" altLang="ko-KR" sz="2000" spc="-150" dirty="0" smtClean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6. </a:t>
            </a:r>
            <a:r>
              <a:rPr lang="ko-KR" altLang="en-US" sz="2000" spc="-150" dirty="0" err="1" smtClean="0">
                <a:solidFill>
                  <a:schemeClr val="accent4"/>
                </a:solidFill>
                <a:latin typeface="+mj-ea"/>
                <a:ea typeface="+mj-ea"/>
              </a:rPr>
              <a:t>세션별로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 권한이 다르며 접속아이디를 구별하여 서로 다른 세션을 부여</a:t>
            </a:r>
            <a:endParaRPr lang="en-US" altLang="ko-KR" sz="2000" spc="-150" dirty="0" smtClean="0">
              <a:solidFill>
                <a:schemeClr val="accent4"/>
              </a:solidFill>
              <a:latin typeface="+mj-ea"/>
              <a:ea typeface="+mj-ea"/>
            </a:endParaRPr>
          </a:p>
          <a:p>
            <a:endParaRPr lang="en-US" altLang="ko-KR" sz="2000" spc="-150" dirty="0">
              <a:solidFill>
                <a:schemeClr val="accent4"/>
              </a:solidFill>
              <a:latin typeface="+mj-ea"/>
              <a:ea typeface="+mj-ea"/>
            </a:endParaRPr>
          </a:p>
          <a:p>
            <a:r>
              <a:rPr lang="en-US" altLang="ko-KR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7. </a:t>
            </a:r>
            <a:r>
              <a:rPr lang="ko-KR" altLang="en-US" sz="2000" spc="-150" dirty="0" err="1" smtClean="0">
                <a:solidFill>
                  <a:schemeClr val="accent4"/>
                </a:solidFill>
                <a:latin typeface="+mj-ea"/>
                <a:ea typeface="+mj-ea"/>
              </a:rPr>
              <a:t>드랍다운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 버튼에 각 세션을 부여하여 </a:t>
            </a:r>
            <a:r>
              <a:rPr lang="ko-KR" altLang="en-US" sz="2000" spc="-150" dirty="0" err="1" smtClean="0">
                <a:solidFill>
                  <a:schemeClr val="accent4"/>
                </a:solidFill>
                <a:latin typeface="+mj-ea"/>
                <a:ea typeface="+mj-ea"/>
              </a:rPr>
              <a:t>접속자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 err="1" smtClean="0">
                <a:solidFill>
                  <a:schemeClr val="accent4"/>
                </a:solidFill>
                <a:latin typeface="+mj-ea"/>
                <a:ea typeface="+mj-ea"/>
              </a:rPr>
              <a:t>비접속자를</a:t>
            </a:r>
            <a:r>
              <a:rPr lang="ko-KR" altLang="en-US" sz="2000" spc="-150" dirty="0" smtClean="0">
                <a:solidFill>
                  <a:schemeClr val="accent4"/>
                </a:solidFill>
                <a:latin typeface="+mj-ea"/>
                <a:ea typeface="+mj-ea"/>
              </a:rPr>
              <a:t> 구분</a:t>
            </a:r>
            <a:endParaRPr lang="ko-KR" altLang="en-US" sz="2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177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</a:t>
            </a:r>
            <a:r>
              <a:rPr lang="ko-KR" altLang="en-US" sz="1400" spc="-150" dirty="0">
                <a:solidFill>
                  <a:schemeClr val="accent4"/>
                </a:solidFill>
              </a:rPr>
              <a:t> 수정 및 참고자료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참고자료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Resources used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A97FB45-182A-48CB-9E7B-73A4D057E024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="" xmlns:a16="http://schemas.microsoft.com/office/drawing/2014/main" id="{6A57627E-27FD-4360-9C46-BF7E56EC9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62411"/>
              </p:ext>
            </p:extLst>
          </p:nvPr>
        </p:nvGraphicFramePr>
        <p:xfrm>
          <a:off x="1334282" y="1945927"/>
          <a:ext cx="9523436" cy="3440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8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425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61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프로젝트 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이조영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다들 열심히 해주셔서 고마웠고 잘 따라 주신 것 같아요 모두들 하고 싶은 기능 넣고 싶은 기능 많았</a:t>
                      </a:r>
                      <a:r>
                        <a:rPr lang="ko-KR" altLang="en-US" sz="1200" baseline="0" dirty="0" smtClean="0"/>
                        <a:t>겠지만 주어진 시간 안에 해야 한다는 점이 가장 큰 고민이었고 제 결단에 맞춰 진행해준 점을 높게 생각합니다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초기 계획대로 모든 것이 만들어지지는 않았지만 그 외의 기능들을 잘 만들어준 팀원들을 칭찬하고 싶습니다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다음 프로젝트가 있다면 또 같이 해보고 싶어요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정상은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모두의 생각이 한 곳에 모여 인사관리 사이트가 완성되었다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팀 프로젝트를 하면서 동료애를 많이 느꼈다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서로의 장단점을 보완해 주며 팀원들에게 정말 많은 것들을 배우는 기회가 되었다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다른 팀원들에게도 내가 도움이 되었다면 좋았을 것 같다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생각할 것이 많고 피곤했던 프로젝트 기간이었지만 기대되고 즐거운 마음이 훨씬 큰 시간이었고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시간이 흘러도 첫 프로젝트를 잊지 못할 것 같다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마지막으로 여러가지로 많은 도움을 준 우리 팀원들에게 감사의 인사를</a:t>
                      </a:r>
                      <a:r>
                        <a:rPr lang="en-US" altLang="ko-KR" sz="1200" dirty="0"/>
                        <a:t>!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최원철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맡은 파트가 눈에 보이는 요소가 많은 프론트</a:t>
                      </a:r>
                      <a:r>
                        <a:rPr lang="en-US" altLang="ko-KR" sz="1200" dirty="0"/>
                        <a:t>(CSS)</a:t>
                      </a:r>
                      <a:r>
                        <a:rPr lang="ko-KR" altLang="en-US" sz="1200" dirty="0"/>
                        <a:t>였는데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여러가지로 시간과 공이 많이 들어가는 작업이었다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다음부터는 디자인 관련된 업무는 맡지 않을 것 같다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팀원들이 보내주는 자료를 토대로 꾸미고 연동을 시키며 완성되어 가는 모습에 뿌듯했지만 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바로 다음 할 일이 밀려들어 정신없이 일했던 기억이 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그래도 프론트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백의 경계를 왔다갔다하며 작업을 하다 보니 새롭게 배운 점도 많았던 기억이 난다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나 포함 우리 팀원들 많이 고생했고 무사히 끝내서 다행이다</a:t>
                      </a:r>
                      <a:r>
                        <a:rPr lang="en-US" altLang="ko-KR" sz="1200" dirty="0"/>
                        <a:t>. 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2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</a:t>
            </a:r>
            <a:r>
              <a:rPr lang="ko-KR" altLang="en-US" sz="1400" spc="-150" dirty="0">
                <a:solidFill>
                  <a:schemeClr val="accent4"/>
                </a:solidFill>
              </a:rPr>
              <a:t> 수정 및 참고자료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24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참고자료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바른고딕 옛한글"/>
              </a:rPr>
              <a:t>Resources used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A97FB45-182A-48CB-9E7B-73A4D057E024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="" xmlns:a16="http://schemas.microsoft.com/office/drawing/2014/main" id="{6A57627E-27FD-4360-9C46-BF7E56EC9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42856"/>
              </p:ext>
            </p:extLst>
          </p:nvPr>
        </p:nvGraphicFramePr>
        <p:xfrm>
          <a:off x="1334282" y="1945927"/>
          <a:ext cx="9523436" cy="45381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8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425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061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spc="-15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프로젝트 후기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0" spc="-15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9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김상원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이번 프로젝트를 진행하면서 많은 것을 배웠고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나의 배움이 부족했다는 것을 알았으며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앞으로 공부를 어떻게 </a:t>
                      </a:r>
                      <a:r>
                        <a:rPr lang="ko-KR" altLang="en-US" sz="1200" dirty="0" err="1"/>
                        <a:t>해야겠다는</a:t>
                      </a:r>
                      <a:r>
                        <a:rPr lang="ko-KR" altLang="en-US" sz="1200" dirty="0"/>
                        <a:t> 방향성을 얻은 시간이었다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이번 프로젝트에서 배웠던 것을 토대로 다음 프로젝트에 활용을 할 생각이며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개인적으로 유튜브에 있는 게시판을 만드는 영상을 따라하여 여러가지 방법을 익힐 생각이다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시간의 여유를 가지고 다양한 기능을 배워볼 생각이다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하승수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이번 프로젝트는 주로 </a:t>
                      </a:r>
                      <a:r>
                        <a:rPr lang="en-US" altLang="ko-KR" sz="1200" dirty="0" err="1"/>
                        <a:t>jsp</a:t>
                      </a:r>
                      <a:r>
                        <a:rPr lang="ko-KR" altLang="en-US" sz="1200" dirty="0"/>
                        <a:t>를 활용하여 많이 진행되었는데 진행될수록 점점 더 욕심이 생기게 되었다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여러가지 중에서도 특히나 동기화 부분에서 </a:t>
                      </a:r>
                      <a:r>
                        <a:rPr lang="en-US" altLang="ko-KR" sz="1200" dirty="0"/>
                        <a:t>ajax</a:t>
                      </a:r>
                      <a:r>
                        <a:rPr lang="ko-KR" altLang="en-US" sz="1200" dirty="0"/>
                        <a:t>를 활용해 보고 싶다는 생각이 많이 들었는데 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나에게 이번 프로젝트 기간은 여러가지를 배움과 동시에 다음 배움을 향한 방향성도 정해지게 된 시간이었다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다음에 또 프로젝트를 하게 된다면 그 때는 이번에 느꼈던 점들을 활용하여 새로 배웠을 것들을 활용하는 내 모습을 기대해본다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그리고 모든 팀원들 다들 고생이 많으셨다</a:t>
                      </a:r>
                      <a:r>
                        <a:rPr lang="en-US" altLang="ko-KR" sz="1200" dirty="0"/>
                        <a:t>!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한성희</a:t>
                      </a:r>
                    </a:p>
                  </a:txBody>
                  <a:tcPr anchor="ctr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/>
                        <a:t>첫번째</a:t>
                      </a:r>
                      <a:r>
                        <a:rPr lang="ko-KR" altLang="en-US" sz="1200" dirty="0" smtClean="0"/>
                        <a:t> 프로젝트를 마치며 정리해봅니다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우선 첫 프로젝트인 만큼 초기에는 어떠한 방식으로 </a:t>
                      </a:r>
                      <a:r>
                        <a:rPr lang="ko-KR" altLang="en-US" sz="1200" dirty="0" err="1" smtClean="0"/>
                        <a:t>작업해야하는지</a:t>
                      </a:r>
                      <a:r>
                        <a:rPr lang="ko-KR" altLang="en-US" sz="1200" dirty="0" smtClean="0"/>
                        <a:t> 잘 알지 못했지만 진행을 할수록 </a:t>
                      </a:r>
                      <a:r>
                        <a:rPr lang="ko-KR" altLang="en-US" sz="1200" dirty="0" err="1" smtClean="0"/>
                        <a:t>여태것</a:t>
                      </a:r>
                      <a:r>
                        <a:rPr lang="ko-KR" altLang="en-US" sz="1200" dirty="0" smtClean="0"/>
                        <a:t> 공부한 것들을 복습하고 적용하고 실행시킬 수 있는 기회였다 </a:t>
                      </a:r>
                      <a:r>
                        <a:rPr lang="ko-KR" altLang="en-US" sz="1200" dirty="0" err="1" smtClean="0"/>
                        <a:t>생각듭니다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또한 </a:t>
                      </a:r>
                      <a:r>
                        <a:rPr lang="ko-KR" altLang="en-US" sz="1200" dirty="0" err="1" smtClean="0"/>
                        <a:t>팀프로젝트를</a:t>
                      </a:r>
                      <a:r>
                        <a:rPr lang="ko-KR" altLang="en-US" sz="1200" dirty="0" smtClean="0"/>
                        <a:t> 진행함으로써 앞으로 현업에서 진행하게 될 업무의 </a:t>
                      </a:r>
                      <a:r>
                        <a:rPr lang="ko-KR" altLang="en-US" sz="1200" dirty="0" err="1" smtClean="0"/>
                        <a:t>예습이였다</a:t>
                      </a:r>
                      <a:r>
                        <a:rPr lang="ko-KR" altLang="en-US" sz="1200" dirty="0" smtClean="0"/>
                        <a:t> 라는 생각이 들고 점진적으로 좋은 결과물을 일구어 </a:t>
                      </a:r>
                      <a:r>
                        <a:rPr lang="ko-KR" altLang="en-US" sz="1200" dirty="0" err="1" smtClean="0"/>
                        <a:t>낼수</a:t>
                      </a:r>
                      <a:r>
                        <a:rPr lang="ko-KR" altLang="en-US" sz="1200" dirty="0" smtClean="0"/>
                        <a:t> 있다는 자신감을 같게 해주었습니다</a:t>
                      </a:r>
                    </a:p>
                    <a:p>
                      <a:pPr algn="l" latinLnBrk="1"/>
                      <a:r>
                        <a:rPr lang="ko-KR" altLang="en-US" sz="1200" dirty="0" smtClean="0"/>
                        <a:t>다만 예상치 못한 오류나 이론적으로 알지 못하는 </a:t>
                      </a:r>
                      <a:r>
                        <a:rPr lang="ko-KR" altLang="en-US" sz="1200" dirty="0" err="1" smtClean="0"/>
                        <a:t>부분등에</a:t>
                      </a:r>
                      <a:r>
                        <a:rPr lang="ko-KR" altLang="en-US" sz="1200" dirty="0" smtClean="0"/>
                        <a:t> 다소 문제가 발생하여 같은 구간에서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일 가량 정체되는 일도 있었습니다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하지만 결국에 찾아낸 문법적 오류나 잘못된 구문 등을 고쳐내어 중점적인 기능을 실현하는데 성공하였습니다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err="1" smtClean="0"/>
                        <a:t>이로하여금</a:t>
                      </a:r>
                      <a:r>
                        <a:rPr lang="ko-KR" altLang="en-US" sz="1200" dirty="0" smtClean="0"/>
                        <a:t> 우리는 더욱 더 발전해 나갈 수 있는 계기이자 기회가 되었다 생각합니다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아쉬운 점으론 첫술에 배부를 수 없다는 말이 있듯 추가적으로 구현하고자 했던 모든 기능들을 일부 구현해내지 못한 아쉬움과 안타까움이 있었습니다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허나 모두가 각자 맡은 바에 최선을 다하며 하나의 프로젝트를 이루었음에 새로운 가치를 </a:t>
                      </a:r>
                      <a:r>
                        <a:rPr lang="ko-KR" altLang="en-US" sz="1200" dirty="0" err="1" smtClean="0"/>
                        <a:t>알게되었고</a:t>
                      </a:r>
                      <a:r>
                        <a:rPr lang="ko-KR" altLang="en-US" sz="1200" dirty="0" smtClean="0"/>
                        <a:t> 더 나아가 더 큰 프로젝트를 </a:t>
                      </a:r>
                      <a:r>
                        <a:rPr lang="ko-KR" altLang="en-US" sz="1200" dirty="0" err="1" smtClean="0"/>
                        <a:t>해낼수도</a:t>
                      </a:r>
                      <a:r>
                        <a:rPr lang="ko-KR" altLang="en-US" sz="1200" dirty="0" smtClean="0"/>
                        <a:t> 있다는 희망을 얻게 되어 유익한 </a:t>
                      </a:r>
                      <a:r>
                        <a:rPr lang="ko-KR" altLang="en-US" sz="1200" dirty="0" err="1" smtClean="0"/>
                        <a:t>시간이였다</a:t>
                      </a:r>
                      <a:r>
                        <a:rPr lang="ko-KR" altLang="en-US" sz="1200" dirty="0" smtClean="0"/>
                        <a:t> 생각합니다 모두 고생하셨습니다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61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B717FD9-10E3-4B9E-AD52-0193FE59121A}"/>
              </a:ext>
            </a:extLst>
          </p:cNvPr>
          <p:cNvSpPr/>
          <p:nvPr/>
        </p:nvSpPr>
        <p:spPr>
          <a:xfrm>
            <a:off x="9629775" y="6343650"/>
            <a:ext cx="2492153" cy="3773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 </a:t>
            </a:r>
            <a:r>
              <a:rPr lang="ko-KR" altLang="en-US" sz="1400" spc="-150" dirty="0">
                <a:solidFill>
                  <a:schemeClr val="accent4"/>
                </a:solidFill>
              </a:rPr>
              <a:t>주제설정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858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요구사항 분석서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D613767-B94B-4C8A-AEA5-37831E0DB532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176604"/>
              </p:ext>
            </p:extLst>
          </p:nvPr>
        </p:nvGraphicFramePr>
        <p:xfrm>
          <a:off x="1381117" y="2146300"/>
          <a:ext cx="9440681" cy="4050014"/>
        </p:xfrm>
        <a:graphic>
          <a:graphicData uri="http://schemas.openxmlformats.org/drawingml/2006/table">
            <a:tbl>
              <a:tblPr/>
              <a:tblGrid>
                <a:gridCol w="1171289"/>
                <a:gridCol w="8269392"/>
              </a:tblGrid>
              <a:tr h="28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사이트에 로그인과 로그아웃 기능을 구성하시오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회원가입과 회원탈퇴에 대해 구성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참가자 및 병정관리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CRUD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대하여 구성 관리자 권한을 따로 부여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결재 상신 시스템을 구현하여 관리자가 결재하는 시스템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캘린더 기능을 활용하여 회사 인사관리 시스템의 역할을 구현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게시판의 전체 흐름을 제어할 조건에 관한 사항을 구성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예외처리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css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디자인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자바스크립트 적용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사진 업로드 기능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MYSQL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데이터베이스를 기준으로 사용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분이 지나면 자동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로그아웃되도록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커뮤니티 게시판을 활용하여 익명 및 자유게시판을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8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인원 관리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병정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페이지를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540125" y="2146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 </a:t>
            </a:r>
            <a:r>
              <a:rPr lang="ko-KR" altLang="en-US" sz="1400" spc="-150" dirty="0">
                <a:solidFill>
                  <a:schemeClr val="accent4"/>
                </a:solidFill>
              </a:rPr>
              <a:t>주제설정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60E176-BC6C-48BF-BF62-FFC0ABD0A914}"/>
              </a:ext>
            </a:extLst>
          </p:cNvPr>
          <p:cNvSpPr txBox="1"/>
          <p:nvPr/>
        </p:nvSpPr>
        <p:spPr>
          <a:xfrm>
            <a:off x="2289252" y="118099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44CACE8-9248-4952-B0F1-C3C5CB9A9C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83" y="2283371"/>
            <a:ext cx="4581525" cy="25771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BF66801-2A85-40EF-B468-4C2EF94B4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3371"/>
            <a:ext cx="4581525" cy="2577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98BFE8D-0DCC-4126-9D79-A1D96A7BBEFB}"/>
              </a:ext>
            </a:extLst>
          </p:cNvPr>
          <p:cNvSpPr txBox="1"/>
          <p:nvPr/>
        </p:nvSpPr>
        <p:spPr>
          <a:xfrm>
            <a:off x="2082050" y="5215344"/>
            <a:ext cx="8027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첫번째 화면인 로그인 화면</a:t>
            </a:r>
            <a:endParaRPr lang="en-US" altLang="ko-KR" dirty="0"/>
          </a:p>
          <a:p>
            <a:r>
              <a:rPr lang="ko-KR" altLang="en-US" dirty="0"/>
              <a:t>사내 인트라넷의 취지에 맞게 첫 화면을</a:t>
            </a:r>
            <a:r>
              <a:rPr lang="en-US" altLang="ko-KR" dirty="0"/>
              <a:t> </a:t>
            </a:r>
            <a:r>
              <a:rPr lang="ko-KR" altLang="en-US" dirty="0"/>
              <a:t>로그인 화면으로 설계함</a:t>
            </a:r>
            <a:endParaRPr lang="en-US" altLang="ko-KR" dirty="0"/>
          </a:p>
          <a:p>
            <a:r>
              <a:rPr lang="ko-KR" altLang="en-US" dirty="0"/>
              <a:t>이 화면에서 로그인</a:t>
            </a:r>
            <a:r>
              <a:rPr lang="en-US" altLang="ko-KR" dirty="0"/>
              <a:t>(</a:t>
            </a:r>
            <a:r>
              <a:rPr lang="ko-KR" altLang="en-US" dirty="0"/>
              <a:t>권한 취득</a:t>
            </a:r>
            <a:r>
              <a:rPr lang="en-US" altLang="ko-KR" dirty="0"/>
              <a:t>)</a:t>
            </a:r>
            <a:r>
              <a:rPr lang="ko-KR" altLang="en-US" dirty="0"/>
              <a:t>을 하지 않은 채 메인 화면으로 들어갈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29A4220-2152-44FC-A87C-828CFB33C923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 </a:t>
            </a:r>
            <a:r>
              <a:rPr lang="ko-KR" altLang="en-US" sz="1400" spc="-150" dirty="0">
                <a:solidFill>
                  <a:schemeClr val="accent4"/>
                </a:solidFill>
              </a:rPr>
              <a:t>주제설정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2D2329-1097-4FB8-90BD-571168A603F9}"/>
              </a:ext>
            </a:extLst>
          </p:cNvPr>
          <p:cNvSpPr txBox="1"/>
          <p:nvPr/>
        </p:nvSpPr>
        <p:spPr>
          <a:xfrm>
            <a:off x="2289252" y="11809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4"/>
                </a:solidFill>
              </a:rPr>
              <a:t>main.jsp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2621DFD-0AD2-49F4-B247-0AA93C5F7D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991231"/>
            <a:ext cx="5067300" cy="4560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C7D3630-DBB4-4E12-8D8A-7501F362E586}"/>
              </a:ext>
            </a:extLst>
          </p:cNvPr>
          <p:cNvSpPr txBox="1"/>
          <p:nvPr/>
        </p:nvSpPr>
        <p:spPr>
          <a:xfrm>
            <a:off x="6433791" y="3429000"/>
            <a:ext cx="4853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로그인 완료 후 넘어온 </a:t>
            </a:r>
            <a:r>
              <a:rPr lang="en-US" altLang="ko-KR" dirty="0" err="1"/>
              <a:t>main.jsp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설계와는 달리 동영상 </a:t>
            </a:r>
            <a:r>
              <a:rPr lang="ko-KR" altLang="en-US" dirty="0" err="1"/>
              <a:t>메인과</a:t>
            </a:r>
            <a:r>
              <a:rPr lang="ko-KR" altLang="en-US" dirty="0"/>
              <a:t> 오징어 게임 포스터가 들어갔으나</a:t>
            </a:r>
            <a:r>
              <a:rPr lang="en-US" altLang="ko-KR" dirty="0"/>
              <a:t>. </a:t>
            </a:r>
            <a:r>
              <a:rPr lang="ko-KR" altLang="en-US" dirty="0"/>
              <a:t>현재 이 화면은 그래프와 인원관리 탭으로 기능과 자동 로그아웃 기능이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8400554-A073-4A2A-9501-32ABFA12AB6A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75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Project </a:t>
            </a:r>
            <a:r>
              <a:rPr lang="ko-KR" altLang="en-US" sz="1400" spc="-150" dirty="0">
                <a:solidFill>
                  <a:schemeClr val="accent4"/>
                </a:solidFill>
              </a:rPr>
              <a:t>주제설정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12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화면 설계서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0A34CC6-31A9-4A26-A1AE-CC422023EDAF}"/>
              </a:ext>
            </a:extLst>
          </p:cNvPr>
          <p:cNvSpPr txBox="1"/>
          <p:nvPr/>
        </p:nvSpPr>
        <p:spPr>
          <a:xfrm>
            <a:off x="2289252" y="1180991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Board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3BC23CE-670B-4965-AFE1-34D5A48E1FAD}"/>
              </a:ext>
            </a:extLst>
          </p:cNvPr>
          <p:cNvSpPr txBox="1"/>
          <p:nvPr/>
        </p:nvSpPr>
        <p:spPr>
          <a:xfrm>
            <a:off x="6826996" y="3550544"/>
            <a:ext cx="461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r>
              <a:rPr lang="ko-KR" altLang="en-US" dirty="0"/>
              <a:t>참가자 관리 페이지이다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참가자의 정보를 일반적인 </a:t>
            </a:r>
            <a:r>
              <a:rPr lang="en-US" altLang="ko-KR" dirty="0"/>
              <a:t>CRUD</a:t>
            </a:r>
            <a:r>
              <a:rPr lang="ko-KR" altLang="en-US" dirty="0"/>
              <a:t>와 이미지를 업로드 가능하게 하였다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B86BE29-FA3F-420A-BADE-21720DFF2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339787"/>
            <a:ext cx="6200775" cy="34879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EC3A851-1E66-463E-B592-55AE1DF007E4}"/>
              </a:ext>
            </a:extLst>
          </p:cNvPr>
          <p:cNvSpPr/>
          <p:nvPr/>
        </p:nvSpPr>
        <p:spPr>
          <a:xfrm>
            <a:off x="9823508" y="6386119"/>
            <a:ext cx="2368492" cy="33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4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3038</ep:Words>
  <ep:PresentationFormat>와이드스크린</ep:PresentationFormat>
  <ep:Paragraphs>794</ep:Paragraphs>
  <ep:Slides>55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ep:HeadingPairs>
  <ep:TitlesOfParts>
    <vt:vector size="5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2015-07-07T04:48:58.000</dcterms:created>
  <dc:creator>Saebyeol Yu</dc:creator>
  <cp:lastModifiedBy>김상원</cp:lastModifiedBy>
  <dcterms:modified xsi:type="dcterms:W3CDTF">2022-03-15T09:14:47.954</dcterms:modified>
  <cp:revision>138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